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434" r:id="rId2"/>
    <p:sldId id="470" r:id="rId3"/>
    <p:sldId id="471" r:id="rId4"/>
    <p:sldId id="473" r:id="rId5"/>
    <p:sldId id="474" r:id="rId6"/>
    <p:sldId id="475" r:id="rId7"/>
    <p:sldId id="476" r:id="rId8"/>
    <p:sldId id="477" r:id="rId9"/>
    <p:sldId id="478" r:id="rId10"/>
    <p:sldId id="479" r:id="rId11"/>
    <p:sldId id="480" r:id="rId12"/>
    <p:sldId id="481" r:id="rId13"/>
    <p:sldId id="435" r:id="rId14"/>
    <p:sldId id="437" r:id="rId15"/>
    <p:sldId id="436" r:id="rId16"/>
    <p:sldId id="438" r:id="rId17"/>
    <p:sldId id="439" r:id="rId18"/>
    <p:sldId id="440" r:id="rId19"/>
    <p:sldId id="441" r:id="rId20"/>
    <p:sldId id="466" r:id="rId21"/>
    <p:sldId id="485" r:id="rId22"/>
    <p:sldId id="484" r:id="rId23"/>
    <p:sldId id="446" r:id="rId24"/>
    <p:sldId id="448" r:id="rId25"/>
    <p:sldId id="449" r:id="rId26"/>
    <p:sldId id="450" r:id="rId27"/>
    <p:sldId id="451" r:id="rId28"/>
    <p:sldId id="452" r:id="rId29"/>
    <p:sldId id="453" r:id="rId30"/>
    <p:sldId id="454" r:id="rId31"/>
    <p:sldId id="455" r:id="rId32"/>
    <p:sldId id="456" r:id="rId33"/>
    <p:sldId id="457" r:id="rId34"/>
    <p:sldId id="458" r:id="rId35"/>
    <p:sldId id="459" r:id="rId36"/>
    <p:sldId id="460" r:id="rId37"/>
    <p:sldId id="447" r:id="rId38"/>
    <p:sldId id="461" r:id="rId39"/>
    <p:sldId id="442" r:id="rId40"/>
    <p:sldId id="443" r:id="rId41"/>
    <p:sldId id="444" r:id="rId42"/>
    <p:sldId id="445" r:id="rId43"/>
    <p:sldId id="463" r:id="rId44"/>
    <p:sldId id="464" r:id="rId45"/>
    <p:sldId id="465" r:id="rId46"/>
    <p:sldId id="467" r:id="rId47"/>
    <p:sldId id="482" r:id="rId48"/>
    <p:sldId id="483" r:id="rId49"/>
    <p:sldId id="468" r:id="rId50"/>
    <p:sldId id="486" r:id="rId51"/>
    <p:sldId id="469" r:id="rId52"/>
  </p:sldIdLst>
  <p:sldSz cx="9144000" cy="6858000" type="screen4x3"/>
  <p:notesSz cx="6670675" cy="9929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F0B65A69-9CBB-411E-B5C1-9CC8FD154E08}">
          <p14:sldIdLst>
            <p14:sldId id="434"/>
            <p14:sldId id="470"/>
            <p14:sldId id="471"/>
            <p14:sldId id="473"/>
            <p14:sldId id="474"/>
            <p14:sldId id="475"/>
            <p14:sldId id="476"/>
            <p14:sldId id="477"/>
            <p14:sldId id="478"/>
            <p14:sldId id="479"/>
            <p14:sldId id="480"/>
            <p14:sldId id="481"/>
            <p14:sldId id="435"/>
            <p14:sldId id="437"/>
            <p14:sldId id="436"/>
            <p14:sldId id="438"/>
            <p14:sldId id="439"/>
            <p14:sldId id="440"/>
            <p14:sldId id="441"/>
            <p14:sldId id="466"/>
            <p14:sldId id="485"/>
            <p14:sldId id="484"/>
            <p14:sldId id="446"/>
            <p14:sldId id="448"/>
            <p14:sldId id="449"/>
            <p14:sldId id="450"/>
            <p14:sldId id="451"/>
            <p14:sldId id="452"/>
            <p14:sldId id="453"/>
            <p14:sldId id="454"/>
            <p14:sldId id="455"/>
            <p14:sldId id="456"/>
            <p14:sldId id="457"/>
            <p14:sldId id="458"/>
            <p14:sldId id="459"/>
            <p14:sldId id="460"/>
            <p14:sldId id="447"/>
            <p14:sldId id="461"/>
            <p14:sldId id="442"/>
            <p14:sldId id="443"/>
            <p14:sldId id="444"/>
            <p14:sldId id="445"/>
            <p14:sldId id="463"/>
            <p14:sldId id="464"/>
            <p14:sldId id="465"/>
            <p14:sldId id="467"/>
            <p14:sldId id="482"/>
            <p14:sldId id="483"/>
            <p14:sldId id="468"/>
            <p14:sldId id="486"/>
            <p14:sldId id="469"/>
          </p14:sldIdLst>
        </p14:section>
        <p14:section name="Sekcja bez tytułu" id="{C2CF0237-D0A2-4983-9C75-1E634814991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ęcławik Piotr" initials="WP" lastIdx="2" clrIdx="0">
    <p:extLst>
      <p:ext uri="{19B8F6BF-5375-455C-9EA6-DF929625EA0E}">
        <p15:presenceInfo xmlns:p15="http://schemas.microsoft.com/office/powerpoint/2012/main" userId="S-1-5-21-1385659239-949102547-469644761-15411" providerId="AD"/>
      </p:ext>
    </p:extLst>
  </p:cmAuthor>
  <p:cmAuthor id="2" name="Tomczyk Dorota" initials="TD" lastIdx="1" clrIdx="1">
    <p:extLst>
      <p:ext uri="{19B8F6BF-5375-455C-9EA6-DF929625EA0E}">
        <p15:presenceInfo xmlns:p15="http://schemas.microsoft.com/office/powerpoint/2012/main" userId="S::d.tomczyk@mz.gov.pl::01a9a0f2-c32a-434a-8949-b530747256a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C2F7"/>
    <a:srgbClr val="ECA87E"/>
    <a:srgbClr val="1A931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Styl pośredni 1 — Ak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E25E649-3F16-4E02-A733-19D2CDBF48F0}" styleName="Styl pośredni 3 — Ak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54" autoAdjust="0"/>
    <p:restoredTop sz="94712" autoAdjust="0"/>
  </p:normalViewPr>
  <p:slideViewPr>
    <p:cSldViewPr>
      <p:cViewPr varScale="1">
        <p:scale>
          <a:sx n="81" d="100"/>
          <a:sy n="81" d="100"/>
        </p:scale>
        <p:origin x="104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BAA98F-7037-4E6E-8534-1D2D08AAA2EF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0AAE893-3926-457E-9AF6-D0E656F99EF3}">
      <dgm:prSet phldrT="[Teks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l-PL" sz="1200" b="1" dirty="0">
              <a:solidFill>
                <a:schemeClr val="tx1"/>
              </a:solidFill>
            </a:rPr>
            <a:t>Czy wydatek został przewidziany we wniosku o dofinansowanie</a:t>
          </a:r>
        </a:p>
      </dgm:t>
    </dgm:pt>
    <dgm:pt modelId="{34ED7B80-3116-48CA-BEBF-2F6483CAAD91}" type="parTrans" cxnId="{0ACB826E-2459-4D47-BDF3-6DEB1D444EAA}">
      <dgm:prSet/>
      <dgm:spPr/>
      <dgm:t>
        <a:bodyPr/>
        <a:lstStyle/>
        <a:p>
          <a:endParaRPr lang="pl-PL"/>
        </a:p>
      </dgm:t>
    </dgm:pt>
    <dgm:pt modelId="{2AEF1D3A-A613-4D9E-895F-1F14623B15C5}" type="sibTrans" cxnId="{0ACB826E-2459-4D47-BDF3-6DEB1D444EAA}">
      <dgm:prSet/>
      <dgm:spPr/>
      <dgm:t>
        <a:bodyPr/>
        <a:lstStyle/>
        <a:p>
          <a:endParaRPr lang="pl-PL"/>
        </a:p>
      </dgm:t>
    </dgm:pt>
    <dgm:pt modelId="{DBF5443C-4874-4885-A577-1270281CA327}">
      <dgm:prSet phldrT="[Teks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l-PL" sz="1200" b="1" dirty="0">
              <a:solidFill>
                <a:schemeClr val="tx1"/>
              </a:solidFill>
            </a:rPr>
            <a:t>Zgodność z przepisami prawa wspólnotowego </a:t>
          </a:r>
          <a:br>
            <a:rPr lang="pl-PL" sz="1200" b="1" dirty="0">
              <a:solidFill>
                <a:schemeClr val="tx1"/>
              </a:solidFill>
            </a:rPr>
          </a:br>
          <a:r>
            <a:rPr lang="pl-PL" sz="1200" b="1" dirty="0">
              <a:solidFill>
                <a:schemeClr val="tx1"/>
              </a:solidFill>
            </a:rPr>
            <a:t>i krajowego</a:t>
          </a:r>
        </a:p>
      </dgm:t>
    </dgm:pt>
    <dgm:pt modelId="{8FF2FCDC-C6B7-4745-BD5C-6CA5A13241AE}" type="parTrans" cxnId="{233CBAB5-44FF-4276-AD62-189F0DC1526C}">
      <dgm:prSet/>
      <dgm:spPr/>
      <dgm:t>
        <a:bodyPr/>
        <a:lstStyle/>
        <a:p>
          <a:endParaRPr lang="pl-PL"/>
        </a:p>
      </dgm:t>
    </dgm:pt>
    <dgm:pt modelId="{EDE2B710-CA01-44D1-B729-B8249EAC8D59}" type="sibTrans" cxnId="{233CBAB5-44FF-4276-AD62-189F0DC1526C}">
      <dgm:prSet/>
      <dgm:spPr/>
      <dgm:t>
        <a:bodyPr/>
        <a:lstStyle/>
        <a:p>
          <a:endParaRPr lang="pl-PL"/>
        </a:p>
      </dgm:t>
    </dgm:pt>
    <dgm:pt modelId="{BE844168-0F72-45B7-B3F3-BDE8C3EEEAE0}">
      <dgm:prSet phldrT="[Teks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l-PL" sz="1200" b="1" dirty="0">
              <a:solidFill>
                <a:schemeClr val="tx1"/>
              </a:solidFill>
            </a:rPr>
            <a:t>Zasadność poniesienia wydatku</a:t>
          </a:r>
        </a:p>
      </dgm:t>
    </dgm:pt>
    <dgm:pt modelId="{44AAC474-BCB0-4A94-97FB-E5D33B4D1AC7}" type="parTrans" cxnId="{20DD1D48-E885-4ECE-9D80-392F398B5913}">
      <dgm:prSet/>
      <dgm:spPr/>
      <dgm:t>
        <a:bodyPr/>
        <a:lstStyle/>
        <a:p>
          <a:endParaRPr lang="pl-PL"/>
        </a:p>
      </dgm:t>
    </dgm:pt>
    <dgm:pt modelId="{263A7905-818B-4757-B96D-743A3CEE3FDC}" type="sibTrans" cxnId="{20DD1D48-E885-4ECE-9D80-392F398B5913}">
      <dgm:prSet/>
      <dgm:spPr/>
      <dgm:t>
        <a:bodyPr/>
        <a:lstStyle/>
        <a:p>
          <a:endParaRPr lang="pl-PL"/>
        </a:p>
      </dgm:t>
    </dgm:pt>
    <dgm:pt modelId="{5334B0DE-9AB4-485B-ABDE-12695217B94D}">
      <dgm:prSet phldrT="[Teks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l-PL" sz="1200" b="1" dirty="0">
              <a:solidFill>
                <a:schemeClr val="tx1"/>
              </a:solidFill>
            </a:rPr>
            <a:t>Efektywność wydatku</a:t>
          </a:r>
        </a:p>
      </dgm:t>
    </dgm:pt>
    <dgm:pt modelId="{A99790D1-DCF2-4EEB-897D-7510F5B27099}" type="parTrans" cxnId="{C8C1EADF-5E40-4E6F-B8DD-D71215D5F153}">
      <dgm:prSet/>
      <dgm:spPr/>
      <dgm:t>
        <a:bodyPr/>
        <a:lstStyle/>
        <a:p>
          <a:endParaRPr lang="pl-PL"/>
        </a:p>
      </dgm:t>
    </dgm:pt>
    <dgm:pt modelId="{E603CEC8-E76D-4DA9-A83D-6247B3BD033A}" type="sibTrans" cxnId="{C8C1EADF-5E40-4E6F-B8DD-D71215D5F153}">
      <dgm:prSet/>
      <dgm:spPr/>
      <dgm:t>
        <a:bodyPr/>
        <a:lstStyle/>
        <a:p>
          <a:endParaRPr lang="pl-PL"/>
        </a:p>
      </dgm:t>
    </dgm:pt>
    <dgm:pt modelId="{01300672-9250-49C7-998D-6FD379A1DF16}">
      <dgm:prSet phldrT="[Teks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l-PL" sz="1200" b="1" dirty="0">
              <a:solidFill>
                <a:schemeClr val="tx1"/>
              </a:solidFill>
            </a:rPr>
            <a:t>Czy wydatek został rzeczywiście poniesiony </a:t>
          </a:r>
        </a:p>
      </dgm:t>
    </dgm:pt>
    <dgm:pt modelId="{8924486A-AAE2-4C4D-A83F-A3F03B447B8B}" type="parTrans" cxnId="{931A43ED-E68D-4216-BEBF-A504A4CD42EE}">
      <dgm:prSet/>
      <dgm:spPr/>
      <dgm:t>
        <a:bodyPr/>
        <a:lstStyle/>
        <a:p>
          <a:endParaRPr lang="pl-PL"/>
        </a:p>
      </dgm:t>
    </dgm:pt>
    <dgm:pt modelId="{BBC2EFB4-26D7-496D-A9E7-9869F3077140}" type="sibTrans" cxnId="{931A43ED-E68D-4216-BEBF-A504A4CD42EE}">
      <dgm:prSet/>
      <dgm:spPr/>
      <dgm:t>
        <a:bodyPr/>
        <a:lstStyle/>
        <a:p>
          <a:endParaRPr lang="pl-PL"/>
        </a:p>
      </dgm:t>
    </dgm:pt>
    <dgm:pt modelId="{C94FD142-CDC0-4360-B9E3-CE442D1102F1}">
      <dgm:prSet phldrT="[Teks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l-PL" sz="1200" b="1" dirty="0">
              <a:solidFill>
                <a:schemeClr val="tx1"/>
              </a:solidFill>
            </a:rPr>
            <a:t>Udokumentowanie wydatku </a:t>
          </a:r>
        </a:p>
      </dgm:t>
    </dgm:pt>
    <dgm:pt modelId="{9EF77FA6-95CC-43BE-8D94-EB48E3CD820C}" type="parTrans" cxnId="{1CACE1A4-7AE4-4D2E-9FC7-A84298160F63}">
      <dgm:prSet/>
      <dgm:spPr/>
      <dgm:t>
        <a:bodyPr/>
        <a:lstStyle/>
        <a:p>
          <a:endParaRPr lang="pl-PL"/>
        </a:p>
      </dgm:t>
    </dgm:pt>
    <dgm:pt modelId="{75DCA4C5-37C3-4032-92ED-8D94C0F1FDA3}" type="sibTrans" cxnId="{1CACE1A4-7AE4-4D2E-9FC7-A84298160F63}">
      <dgm:prSet/>
      <dgm:spPr/>
      <dgm:t>
        <a:bodyPr/>
        <a:lstStyle/>
        <a:p>
          <a:endParaRPr lang="pl-PL"/>
        </a:p>
      </dgm:t>
    </dgm:pt>
    <dgm:pt modelId="{098BED8B-ABF2-4E36-B32B-81144A64EACB}" type="pres">
      <dgm:prSet presAssocID="{8EBAA98F-7037-4E6E-8534-1D2D08AAA2EF}" presName="cycle" presStyleCnt="0">
        <dgm:presLayoutVars>
          <dgm:dir/>
          <dgm:resizeHandles val="exact"/>
        </dgm:presLayoutVars>
      </dgm:prSet>
      <dgm:spPr/>
    </dgm:pt>
    <dgm:pt modelId="{5F222122-F434-4D35-B136-DAF4AF4C1EEC}" type="pres">
      <dgm:prSet presAssocID="{30AAE893-3926-457E-9AF6-D0E656F99EF3}" presName="node" presStyleLbl="node1" presStyleIdx="0" presStyleCnt="6" custScaleX="152868">
        <dgm:presLayoutVars>
          <dgm:bulletEnabled val="1"/>
        </dgm:presLayoutVars>
      </dgm:prSet>
      <dgm:spPr/>
    </dgm:pt>
    <dgm:pt modelId="{9D8B9774-9394-4327-8398-1D9FCE114BD0}" type="pres">
      <dgm:prSet presAssocID="{30AAE893-3926-457E-9AF6-D0E656F99EF3}" presName="spNode" presStyleCnt="0"/>
      <dgm:spPr/>
    </dgm:pt>
    <dgm:pt modelId="{775E2B0B-82AB-4391-93B1-105726675113}" type="pres">
      <dgm:prSet presAssocID="{2AEF1D3A-A613-4D9E-895F-1F14623B15C5}" presName="sibTrans" presStyleLbl="sibTrans1D1" presStyleIdx="0" presStyleCnt="6"/>
      <dgm:spPr/>
    </dgm:pt>
    <dgm:pt modelId="{23C443D9-3EAF-488B-88EA-2C59C384FF03}" type="pres">
      <dgm:prSet presAssocID="{DBF5443C-4874-4885-A577-1270281CA327}" presName="node" presStyleLbl="node1" presStyleIdx="1" presStyleCnt="6" custScaleX="142066">
        <dgm:presLayoutVars>
          <dgm:bulletEnabled val="1"/>
        </dgm:presLayoutVars>
      </dgm:prSet>
      <dgm:spPr/>
    </dgm:pt>
    <dgm:pt modelId="{66A803A4-6A7A-4E86-A855-807F9C7A609F}" type="pres">
      <dgm:prSet presAssocID="{DBF5443C-4874-4885-A577-1270281CA327}" presName="spNode" presStyleCnt="0"/>
      <dgm:spPr/>
    </dgm:pt>
    <dgm:pt modelId="{C2CBAF93-4440-44A0-BDDA-6358F261A06B}" type="pres">
      <dgm:prSet presAssocID="{EDE2B710-CA01-44D1-B729-B8249EAC8D59}" presName="sibTrans" presStyleLbl="sibTrans1D1" presStyleIdx="1" presStyleCnt="6"/>
      <dgm:spPr/>
    </dgm:pt>
    <dgm:pt modelId="{62225058-F710-4CED-B5E7-6A364886F3B7}" type="pres">
      <dgm:prSet presAssocID="{BE844168-0F72-45B7-B3F3-BDE8C3EEEAE0}" presName="node" presStyleLbl="node1" presStyleIdx="2" presStyleCnt="6" custScaleX="163099">
        <dgm:presLayoutVars>
          <dgm:bulletEnabled val="1"/>
        </dgm:presLayoutVars>
      </dgm:prSet>
      <dgm:spPr/>
    </dgm:pt>
    <dgm:pt modelId="{352CCA0F-8E1E-4C64-9C82-7634BC38501A}" type="pres">
      <dgm:prSet presAssocID="{BE844168-0F72-45B7-B3F3-BDE8C3EEEAE0}" presName="spNode" presStyleCnt="0"/>
      <dgm:spPr/>
    </dgm:pt>
    <dgm:pt modelId="{D3989352-722D-46E7-AB2E-099460BD7692}" type="pres">
      <dgm:prSet presAssocID="{263A7905-818B-4757-B96D-743A3CEE3FDC}" presName="sibTrans" presStyleLbl="sibTrans1D1" presStyleIdx="2" presStyleCnt="6"/>
      <dgm:spPr/>
    </dgm:pt>
    <dgm:pt modelId="{D3E98512-EF64-490B-B808-B081BA504D7C}" type="pres">
      <dgm:prSet presAssocID="{5334B0DE-9AB4-485B-ABDE-12695217B94D}" presName="node" presStyleLbl="node1" presStyleIdx="3" presStyleCnt="6" custScaleX="163384">
        <dgm:presLayoutVars>
          <dgm:bulletEnabled val="1"/>
        </dgm:presLayoutVars>
      </dgm:prSet>
      <dgm:spPr/>
    </dgm:pt>
    <dgm:pt modelId="{1FD05834-4D2D-4AF1-92A3-586760ADCD57}" type="pres">
      <dgm:prSet presAssocID="{5334B0DE-9AB4-485B-ABDE-12695217B94D}" presName="spNode" presStyleCnt="0"/>
      <dgm:spPr/>
    </dgm:pt>
    <dgm:pt modelId="{84A3094F-89DD-42E8-A6E2-8DA3A28F6A38}" type="pres">
      <dgm:prSet presAssocID="{E603CEC8-E76D-4DA9-A83D-6247B3BD033A}" presName="sibTrans" presStyleLbl="sibTrans1D1" presStyleIdx="3" presStyleCnt="6"/>
      <dgm:spPr/>
    </dgm:pt>
    <dgm:pt modelId="{D5802CAB-1953-486A-A48B-359C0AAEBB7B}" type="pres">
      <dgm:prSet presAssocID="{01300672-9250-49C7-998D-6FD379A1DF16}" presName="node" presStyleLbl="node1" presStyleIdx="4" presStyleCnt="6" custScaleX="158669">
        <dgm:presLayoutVars>
          <dgm:bulletEnabled val="1"/>
        </dgm:presLayoutVars>
      </dgm:prSet>
      <dgm:spPr/>
    </dgm:pt>
    <dgm:pt modelId="{3342480A-128B-4891-BC73-6DD62D31517E}" type="pres">
      <dgm:prSet presAssocID="{01300672-9250-49C7-998D-6FD379A1DF16}" presName="spNode" presStyleCnt="0"/>
      <dgm:spPr/>
    </dgm:pt>
    <dgm:pt modelId="{B5838A15-E8A9-4043-A57E-3C0745950A37}" type="pres">
      <dgm:prSet presAssocID="{BBC2EFB4-26D7-496D-A9E7-9869F3077140}" presName="sibTrans" presStyleLbl="sibTrans1D1" presStyleIdx="4" presStyleCnt="6"/>
      <dgm:spPr/>
    </dgm:pt>
    <dgm:pt modelId="{8983705B-A4B0-43C0-B97B-7977D916772E}" type="pres">
      <dgm:prSet presAssocID="{C94FD142-CDC0-4360-B9E3-CE442D1102F1}" presName="node" presStyleLbl="node1" presStyleIdx="5" presStyleCnt="6" custScaleX="136159">
        <dgm:presLayoutVars>
          <dgm:bulletEnabled val="1"/>
        </dgm:presLayoutVars>
      </dgm:prSet>
      <dgm:spPr/>
    </dgm:pt>
    <dgm:pt modelId="{BED2739E-07BD-4B91-9662-AC3E34DEAEEB}" type="pres">
      <dgm:prSet presAssocID="{C94FD142-CDC0-4360-B9E3-CE442D1102F1}" presName="spNode" presStyleCnt="0"/>
      <dgm:spPr/>
    </dgm:pt>
    <dgm:pt modelId="{A71FFC12-E39D-42C4-911B-B25A90DC5C26}" type="pres">
      <dgm:prSet presAssocID="{75DCA4C5-37C3-4032-92ED-8D94C0F1FDA3}" presName="sibTrans" presStyleLbl="sibTrans1D1" presStyleIdx="5" presStyleCnt="6"/>
      <dgm:spPr/>
    </dgm:pt>
  </dgm:ptLst>
  <dgm:cxnLst>
    <dgm:cxn modelId="{40FB1D20-293C-446E-8D04-4A07CD0D6B97}" type="presOf" srcId="{C94FD142-CDC0-4360-B9E3-CE442D1102F1}" destId="{8983705B-A4B0-43C0-B97B-7977D916772E}" srcOrd="0" destOrd="0" presId="urn:microsoft.com/office/officeart/2005/8/layout/cycle6"/>
    <dgm:cxn modelId="{AF331123-C773-4003-8E28-BCB2B1768F93}" type="presOf" srcId="{DBF5443C-4874-4885-A577-1270281CA327}" destId="{23C443D9-3EAF-488B-88EA-2C59C384FF03}" srcOrd="0" destOrd="0" presId="urn:microsoft.com/office/officeart/2005/8/layout/cycle6"/>
    <dgm:cxn modelId="{43D99126-E44A-406A-8EC1-94EF4004D3CD}" type="presOf" srcId="{263A7905-818B-4757-B96D-743A3CEE3FDC}" destId="{D3989352-722D-46E7-AB2E-099460BD7692}" srcOrd="0" destOrd="0" presId="urn:microsoft.com/office/officeart/2005/8/layout/cycle6"/>
    <dgm:cxn modelId="{4F467D27-6769-4E14-A824-ABC9635E4712}" type="presOf" srcId="{BBC2EFB4-26D7-496D-A9E7-9869F3077140}" destId="{B5838A15-E8A9-4043-A57E-3C0745950A37}" srcOrd="0" destOrd="0" presId="urn:microsoft.com/office/officeart/2005/8/layout/cycle6"/>
    <dgm:cxn modelId="{A88A2738-6284-488E-8DB3-59F770ADA82F}" type="presOf" srcId="{2AEF1D3A-A613-4D9E-895F-1F14623B15C5}" destId="{775E2B0B-82AB-4391-93B1-105726675113}" srcOrd="0" destOrd="0" presId="urn:microsoft.com/office/officeart/2005/8/layout/cycle6"/>
    <dgm:cxn modelId="{20DD1D48-E885-4ECE-9D80-392F398B5913}" srcId="{8EBAA98F-7037-4E6E-8534-1D2D08AAA2EF}" destId="{BE844168-0F72-45B7-B3F3-BDE8C3EEEAE0}" srcOrd="2" destOrd="0" parTransId="{44AAC474-BCB0-4A94-97FB-E5D33B4D1AC7}" sibTransId="{263A7905-818B-4757-B96D-743A3CEE3FDC}"/>
    <dgm:cxn modelId="{F03F2E69-099B-4323-A01A-08BFAC268670}" type="presOf" srcId="{E603CEC8-E76D-4DA9-A83D-6247B3BD033A}" destId="{84A3094F-89DD-42E8-A6E2-8DA3A28F6A38}" srcOrd="0" destOrd="0" presId="urn:microsoft.com/office/officeart/2005/8/layout/cycle6"/>
    <dgm:cxn modelId="{0ACB826E-2459-4D47-BDF3-6DEB1D444EAA}" srcId="{8EBAA98F-7037-4E6E-8534-1D2D08AAA2EF}" destId="{30AAE893-3926-457E-9AF6-D0E656F99EF3}" srcOrd="0" destOrd="0" parTransId="{34ED7B80-3116-48CA-BEBF-2F6483CAAD91}" sibTransId="{2AEF1D3A-A613-4D9E-895F-1F14623B15C5}"/>
    <dgm:cxn modelId="{7EA38D50-8EA4-484D-AFAC-CAF00D8AB7F4}" type="presOf" srcId="{BE844168-0F72-45B7-B3F3-BDE8C3EEEAE0}" destId="{62225058-F710-4CED-B5E7-6A364886F3B7}" srcOrd="0" destOrd="0" presId="urn:microsoft.com/office/officeart/2005/8/layout/cycle6"/>
    <dgm:cxn modelId="{5F9C698C-4D63-406B-B23B-6F420ADAD91D}" type="presOf" srcId="{30AAE893-3926-457E-9AF6-D0E656F99EF3}" destId="{5F222122-F434-4D35-B136-DAF4AF4C1EEC}" srcOrd="0" destOrd="0" presId="urn:microsoft.com/office/officeart/2005/8/layout/cycle6"/>
    <dgm:cxn modelId="{F4ABA68D-3225-4AFA-B8A8-CF349798CEC0}" type="presOf" srcId="{01300672-9250-49C7-998D-6FD379A1DF16}" destId="{D5802CAB-1953-486A-A48B-359C0AAEBB7B}" srcOrd="0" destOrd="0" presId="urn:microsoft.com/office/officeart/2005/8/layout/cycle6"/>
    <dgm:cxn modelId="{1CACE1A4-7AE4-4D2E-9FC7-A84298160F63}" srcId="{8EBAA98F-7037-4E6E-8534-1D2D08AAA2EF}" destId="{C94FD142-CDC0-4360-B9E3-CE442D1102F1}" srcOrd="5" destOrd="0" parTransId="{9EF77FA6-95CC-43BE-8D94-EB48E3CD820C}" sibTransId="{75DCA4C5-37C3-4032-92ED-8D94C0F1FDA3}"/>
    <dgm:cxn modelId="{233CBAB5-44FF-4276-AD62-189F0DC1526C}" srcId="{8EBAA98F-7037-4E6E-8534-1D2D08AAA2EF}" destId="{DBF5443C-4874-4885-A577-1270281CA327}" srcOrd="1" destOrd="0" parTransId="{8FF2FCDC-C6B7-4745-BD5C-6CA5A13241AE}" sibTransId="{EDE2B710-CA01-44D1-B729-B8249EAC8D59}"/>
    <dgm:cxn modelId="{8C4123B6-36BE-4BC3-ADFD-1567FFFCA9F1}" type="presOf" srcId="{8EBAA98F-7037-4E6E-8534-1D2D08AAA2EF}" destId="{098BED8B-ABF2-4E36-B32B-81144A64EACB}" srcOrd="0" destOrd="0" presId="urn:microsoft.com/office/officeart/2005/8/layout/cycle6"/>
    <dgm:cxn modelId="{3E7CFAB7-C7A9-4B47-9D57-886F6E40CC6B}" type="presOf" srcId="{EDE2B710-CA01-44D1-B729-B8249EAC8D59}" destId="{C2CBAF93-4440-44A0-BDDA-6358F261A06B}" srcOrd="0" destOrd="0" presId="urn:microsoft.com/office/officeart/2005/8/layout/cycle6"/>
    <dgm:cxn modelId="{C8C1EADF-5E40-4E6F-B8DD-D71215D5F153}" srcId="{8EBAA98F-7037-4E6E-8534-1D2D08AAA2EF}" destId="{5334B0DE-9AB4-485B-ABDE-12695217B94D}" srcOrd="3" destOrd="0" parTransId="{A99790D1-DCF2-4EEB-897D-7510F5B27099}" sibTransId="{E603CEC8-E76D-4DA9-A83D-6247B3BD033A}"/>
    <dgm:cxn modelId="{1985B5E7-080E-44F3-98DA-14084A4FFCED}" type="presOf" srcId="{5334B0DE-9AB4-485B-ABDE-12695217B94D}" destId="{D3E98512-EF64-490B-B808-B081BA504D7C}" srcOrd="0" destOrd="0" presId="urn:microsoft.com/office/officeart/2005/8/layout/cycle6"/>
    <dgm:cxn modelId="{931A43ED-E68D-4216-BEBF-A504A4CD42EE}" srcId="{8EBAA98F-7037-4E6E-8534-1D2D08AAA2EF}" destId="{01300672-9250-49C7-998D-6FD379A1DF16}" srcOrd="4" destOrd="0" parTransId="{8924486A-AAE2-4C4D-A83F-A3F03B447B8B}" sibTransId="{BBC2EFB4-26D7-496D-A9E7-9869F3077140}"/>
    <dgm:cxn modelId="{5403B5F4-C615-4884-9AB8-0D475CE96127}" type="presOf" srcId="{75DCA4C5-37C3-4032-92ED-8D94C0F1FDA3}" destId="{A71FFC12-E39D-42C4-911B-B25A90DC5C26}" srcOrd="0" destOrd="0" presId="urn:microsoft.com/office/officeart/2005/8/layout/cycle6"/>
    <dgm:cxn modelId="{F041F1FE-B48C-46ED-8AD1-18BDC1EA40DA}" type="presParOf" srcId="{098BED8B-ABF2-4E36-B32B-81144A64EACB}" destId="{5F222122-F434-4D35-B136-DAF4AF4C1EEC}" srcOrd="0" destOrd="0" presId="urn:microsoft.com/office/officeart/2005/8/layout/cycle6"/>
    <dgm:cxn modelId="{CEF66438-E638-4449-BB37-E655C8A53C63}" type="presParOf" srcId="{098BED8B-ABF2-4E36-B32B-81144A64EACB}" destId="{9D8B9774-9394-4327-8398-1D9FCE114BD0}" srcOrd="1" destOrd="0" presId="urn:microsoft.com/office/officeart/2005/8/layout/cycle6"/>
    <dgm:cxn modelId="{B6129CB9-F5BD-4AFC-8036-99A452B30EFA}" type="presParOf" srcId="{098BED8B-ABF2-4E36-B32B-81144A64EACB}" destId="{775E2B0B-82AB-4391-93B1-105726675113}" srcOrd="2" destOrd="0" presId="urn:microsoft.com/office/officeart/2005/8/layout/cycle6"/>
    <dgm:cxn modelId="{34258818-4621-4F76-ABFE-B6FC8394A8E6}" type="presParOf" srcId="{098BED8B-ABF2-4E36-B32B-81144A64EACB}" destId="{23C443D9-3EAF-488B-88EA-2C59C384FF03}" srcOrd="3" destOrd="0" presId="urn:microsoft.com/office/officeart/2005/8/layout/cycle6"/>
    <dgm:cxn modelId="{296D0C92-432F-49C7-8260-CCDBABA4D7CC}" type="presParOf" srcId="{098BED8B-ABF2-4E36-B32B-81144A64EACB}" destId="{66A803A4-6A7A-4E86-A855-807F9C7A609F}" srcOrd="4" destOrd="0" presId="urn:microsoft.com/office/officeart/2005/8/layout/cycle6"/>
    <dgm:cxn modelId="{870747FD-2EB0-425C-99B3-67D9AF397DDD}" type="presParOf" srcId="{098BED8B-ABF2-4E36-B32B-81144A64EACB}" destId="{C2CBAF93-4440-44A0-BDDA-6358F261A06B}" srcOrd="5" destOrd="0" presId="urn:microsoft.com/office/officeart/2005/8/layout/cycle6"/>
    <dgm:cxn modelId="{0FEFCA66-D980-4807-B5AB-C77CC8AE6E5B}" type="presParOf" srcId="{098BED8B-ABF2-4E36-B32B-81144A64EACB}" destId="{62225058-F710-4CED-B5E7-6A364886F3B7}" srcOrd="6" destOrd="0" presId="urn:microsoft.com/office/officeart/2005/8/layout/cycle6"/>
    <dgm:cxn modelId="{2DF02B72-21B7-457D-8660-47ADCAE78CB5}" type="presParOf" srcId="{098BED8B-ABF2-4E36-B32B-81144A64EACB}" destId="{352CCA0F-8E1E-4C64-9C82-7634BC38501A}" srcOrd="7" destOrd="0" presId="urn:microsoft.com/office/officeart/2005/8/layout/cycle6"/>
    <dgm:cxn modelId="{C99E39F4-E1BC-42DD-BDBB-622FA876525E}" type="presParOf" srcId="{098BED8B-ABF2-4E36-B32B-81144A64EACB}" destId="{D3989352-722D-46E7-AB2E-099460BD7692}" srcOrd="8" destOrd="0" presId="urn:microsoft.com/office/officeart/2005/8/layout/cycle6"/>
    <dgm:cxn modelId="{2A701E92-1225-44C6-A8CE-24ECC4ABC5EC}" type="presParOf" srcId="{098BED8B-ABF2-4E36-B32B-81144A64EACB}" destId="{D3E98512-EF64-490B-B808-B081BA504D7C}" srcOrd="9" destOrd="0" presId="urn:microsoft.com/office/officeart/2005/8/layout/cycle6"/>
    <dgm:cxn modelId="{A63728C6-2A91-4F9B-B5DD-6F0F2E890676}" type="presParOf" srcId="{098BED8B-ABF2-4E36-B32B-81144A64EACB}" destId="{1FD05834-4D2D-4AF1-92A3-586760ADCD57}" srcOrd="10" destOrd="0" presId="urn:microsoft.com/office/officeart/2005/8/layout/cycle6"/>
    <dgm:cxn modelId="{528DDEF7-7672-45C2-B31A-0469C1ABE214}" type="presParOf" srcId="{098BED8B-ABF2-4E36-B32B-81144A64EACB}" destId="{84A3094F-89DD-42E8-A6E2-8DA3A28F6A38}" srcOrd="11" destOrd="0" presId="urn:microsoft.com/office/officeart/2005/8/layout/cycle6"/>
    <dgm:cxn modelId="{C3115BD1-332D-43CA-8FBA-BEED092BBA47}" type="presParOf" srcId="{098BED8B-ABF2-4E36-B32B-81144A64EACB}" destId="{D5802CAB-1953-486A-A48B-359C0AAEBB7B}" srcOrd="12" destOrd="0" presId="urn:microsoft.com/office/officeart/2005/8/layout/cycle6"/>
    <dgm:cxn modelId="{BC5DF0BF-F349-4B5A-8245-682D1840E290}" type="presParOf" srcId="{098BED8B-ABF2-4E36-B32B-81144A64EACB}" destId="{3342480A-128B-4891-BC73-6DD62D31517E}" srcOrd="13" destOrd="0" presId="urn:microsoft.com/office/officeart/2005/8/layout/cycle6"/>
    <dgm:cxn modelId="{460D7FA8-07DC-472C-B265-EF7FDA35FC27}" type="presParOf" srcId="{098BED8B-ABF2-4E36-B32B-81144A64EACB}" destId="{B5838A15-E8A9-4043-A57E-3C0745950A37}" srcOrd="14" destOrd="0" presId="urn:microsoft.com/office/officeart/2005/8/layout/cycle6"/>
    <dgm:cxn modelId="{325D3D57-7CEC-4ADE-8A8D-8C232058FAB8}" type="presParOf" srcId="{098BED8B-ABF2-4E36-B32B-81144A64EACB}" destId="{8983705B-A4B0-43C0-B97B-7977D916772E}" srcOrd="15" destOrd="0" presId="urn:microsoft.com/office/officeart/2005/8/layout/cycle6"/>
    <dgm:cxn modelId="{7C28933E-DE7C-4FDB-8B4B-3ED9C21D005B}" type="presParOf" srcId="{098BED8B-ABF2-4E36-B32B-81144A64EACB}" destId="{BED2739E-07BD-4B91-9662-AC3E34DEAEEB}" srcOrd="16" destOrd="0" presId="urn:microsoft.com/office/officeart/2005/8/layout/cycle6"/>
    <dgm:cxn modelId="{F528AE44-B77B-4D60-B237-1EEF93D654B1}" type="presParOf" srcId="{098BED8B-ABF2-4E36-B32B-81144A64EACB}" destId="{A71FFC12-E39D-42C4-911B-B25A90DC5C26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53608CE-A479-4ACC-AD67-097EE61A6D4A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C681BEB-652A-4A1B-ADDF-7C4906C3D450}">
      <dgm:prSet phldrT="[Tekst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pl-PL" dirty="0"/>
            <a:t>Wydatki niekwalifikowalne</a:t>
          </a:r>
        </a:p>
      </dgm:t>
    </dgm:pt>
    <dgm:pt modelId="{7C46AC23-2179-4F64-8B70-2065511F0E35}" type="parTrans" cxnId="{A26C3AD2-CFC2-490E-9E62-EA85765308E3}">
      <dgm:prSet/>
      <dgm:spPr/>
      <dgm:t>
        <a:bodyPr/>
        <a:lstStyle/>
        <a:p>
          <a:endParaRPr lang="pl-PL"/>
        </a:p>
      </dgm:t>
    </dgm:pt>
    <dgm:pt modelId="{6FEB3D95-63A7-4CB6-8600-53F948682C81}" type="sibTrans" cxnId="{A26C3AD2-CFC2-490E-9E62-EA85765308E3}">
      <dgm:prSet/>
      <dgm:spPr/>
      <dgm:t>
        <a:bodyPr/>
        <a:lstStyle/>
        <a:p>
          <a:endParaRPr lang="pl-PL"/>
        </a:p>
      </dgm:t>
    </dgm:pt>
    <dgm:pt modelId="{3BB8EA43-D7AE-48F4-B68E-27F303071402}">
      <dgm:prSet phldrT="[Tekst]"/>
      <dgm:spPr>
        <a:solidFill>
          <a:schemeClr val="accent1"/>
        </a:solidFill>
      </dgm:spPr>
      <dgm:t>
        <a:bodyPr/>
        <a:lstStyle/>
        <a:p>
          <a:r>
            <a:rPr lang="pl-PL" dirty="0"/>
            <a:t>Wykazywane w </a:t>
          </a:r>
          <a:r>
            <a:rPr lang="pl-PL" b="1" u="sng" dirty="0"/>
            <a:t>jednym</a:t>
          </a:r>
          <a:r>
            <a:rPr lang="pl-PL" dirty="0"/>
            <a:t> wierszu </a:t>
          </a:r>
          <a:br>
            <a:rPr lang="pl-PL" dirty="0"/>
          </a:br>
          <a:r>
            <a:rPr lang="pl-PL" dirty="0"/>
            <a:t>w ramach Zadań, w których zostały zaplanowane </a:t>
          </a:r>
        </a:p>
      </dgm:t>
    </dgm:pt>
    <dgm:pt modelId="{4FE4D730-F02C-4F85-8EA7-13CFBAC88311}" type="parTrans" cxnId="{1A347C96-73E3-41C9-9452-AB6459A708A0}">
      <dgm:prSet/>
      <dgm:spPr/>
      <dgm:t>
        <a:bodyPr/>
        <a:lstStyle/>
        <a:p>
          <a:endParaRPr lang="pl-PL"/>
        </a:p>
      </dgm:t>
    </dgm:pt>
    <dgm:pt modelId="{531C5163-8418-4B49-B3C8-6687656448BE}" type="sibTrans" cxnId="{1A347C96-73E3-41C9-9452-AB6459A708A0}">
      <dgm:prSet/>
      <dgm:spPr/>
      <dgm:t>
        <a:bodyPr/>
        <a:lstStyle/>
        <a:p>
          <a:endParaRPr lang="pl-PL"/>
        </a:p>
      </dgm:t>
    </dgm:pt>
    <dgm:pt modelId="{911F16D6-2C20-433B-8ECD-3C3986B7E122}">
      <dgm:prSet phldrT="[Tekst]"/>
      <dgm:spPr>
        <a:solidFill>
          <a:schemeClr val="accent1"/>
        </a:solidFill>
      </dgm:spPr>
      <dgm:t>
        <a:bodyPr/>
        <a:lstStyle/>
        <a:p>
          <a:r>
            <a:rPr lang="pl-PL" b="1" u="sng" dirty="0"/>
            <a:t>Nie załączam </a:t>
          </a:r>
          <a:r>
            <a:rPr lang="pl-PL" dirty="0"/>
            <a:t>żadnych dokumentów finansowych związanych </a:t>
          </a:r>
          <a:br>
            <a:rPr lang="pl-PL" dirty="0"/>
          </a:br>
          <a:r>
            <a:rPr lang="pl-PL" dirty="0"/>
            <a:t>z wydatkami niekwalifikowalnymi</a:t>
          </a:r>
        </a:p>
      </dgm:t>
    </dgm:pt>
    <dgm:pt modelId="{0C4824F9-080C-4BC4-8B2B-4BF9047BD293}" type="parTrans" cxnId="{C51B935F-6A2C-46A3-ACCA-6D9F5EDFD597}">
      <dgm:prSet/>
      <dgm:spPr/>
      <dgm:t>
        <a:bodyPr/>
        <a:lstStyle/>
        <a:p>
          <a:endParaRPr lang="pl-PL"/>
        </a:p>
      </dgm:t>
    </dgm:pt>
    <dgm:pt modelId="{BFDF889C-7C30-483D-A8DD-25ECF4DE5485}" type="sibTrans" cxnId="{C51B935F-6A2C-46A3-ACCA-6D9F5EDFD597}">
      <dgm:prSet/>
      <dgm:spPr/>
      <dgm:t>
        <a:bodyPr/>
        <a:lstStyle/>
        <a:p>
          <a:endParaRPr lang="pl-PL"/>
        </a:p>
      </dgm:t>
    </dgm:pt>
    <dgm:pt modelId="{909837C1-3B2D-4305-A546-6EFA8D767120}">
      <dgm:prSet phldrT="[Tekst]"/>
      <dgm:spPr>
        <a:solidFill>
          <a:schemeClr val="accent1"/>
        </a:solidFill>
      </dgm:spPr>
      <dgm:t>
        <a:bodyPr/>
        <a:lstStyle/>
        <a:p>
          <a:r>
            <a:rPr lang="pl-PL" b="1" u="sng" dirty="0"/>
            <a:t>W polu „Uwagi” </a:t>
          </a:r>
          <a:r>
            <a:rPr lang="pl-PL" dirty="0"/>
            <a:t>wskazuję, że są to wydatki niekwalifikowalne</a:t>
          </a:r>
        </a:p>
      </dgm:t>
    </dgm:pt>
    <dgm:pt modelId="{055C4D8F-5C5F-4EFD-A158-65539E09FF40}" type="parTrans" cxnId="{F5973B91-4FFE-4200-A2A7-633FBA5914D9}">
      <dgm:prSet/>
      <dgm:spPr/>
      <dgm:t>
        <a:bodyPr/>
        <a:lstStyle/>
        <a:p>
          <a:endParaRPr lang="pl-PL"/>
        </a:p>
      </dgm:t>
    </dgm:pt>
    <dgm:pt modelId="{92EEAA95-5A71-47A5-8D3F-CEB60BF3FF17}" type="sibTrans" cxnId="{F5973B91-4FFE-4200-A2A7-633FBA5914D9}">
      <dgm:prSet/>
      <dgm:spPr/>
      <dgm:t>
        <a:bodyPr/>
        <a:lstStyle/>
        <a:p>
          <a:endParaRPr lang="pl-PL"/>
        </a:p>
      </dgm:t>
    </dgm:pt>
    <dgm:pt modelId="{619E9A17-E5CE-4660-88F8-3B8329284359}">
      <dgm:prSet phldrT="[Tekst]"/>
      <dgm:spPr>
        <a:solidFill>
          <a:schemeClr val="accent1"/>
        </a:solidFill>
      </dgm:spPr>
      <dgm:t>
        <a:bodyPr/>
        <a:lstStyle/>
        <a:p>
          <a:r>
            <a:rPr lang="pl-PL" dirty="0"/>
            <a:t>Dokumentowane </a:t>
          </a:r>
          <a:r>
            <a:rPr lang="pl-PL" b="1" u="sng" dirty="0"/>
            <a:t>jedynie na podstawie oświadczenia</a:t>
          </a:r>
        </a:p>
      </dgm:t>
    </dgm:pt>
    <dgm:pt modelId="{5C43CCFE-9F9B-484F-B31F-379805963654}" type="parTrans" cxnId="{417597D1-6BB1-4949-BF57-95C6C651780B}">
      <dgm:prSet/>
      <dgm:spPr/>
      <dgm:t>
        <a:bodyPr/>
        <a:lstStyle/>
        <a:p>
          <a:endParaRPr lang="pl-PL"/>
        </a:p>
      </dgm:t>
    </dgm:pt>
    <dgm:pt modelId="{6AB85FA3-B6F4-42E6-9485-C801AC1BBB1C}" type="sibTrans" cxnId="{417597D1-6BB1-4949-BF57-95C6C651780B}">
      <dgm:prSet/>
      <dgm:spPr/>
      <dgm:t>
        <a:bodyPr/>
        <a:lstStyle/>
        <a:p>
          <a:endParaRPr lang="pl-PL"/>
        </a:p>
      </dgm:t>
    </dgm:pt>
    <dgm:pt modelId="{3AAB1D4F-BEDD-49BB-AF55-EE1714771972}">
      <dgm:prSet phldrT="[Tekst]"/>
      <dgm:spPr>
        <a:solidFill>
          <a:schemeClr val="accent1"/>
        </a:solidFill>
      </dgm:spPr>
      <dgm:t>
        <a:bodyPr/>
        <a:lstStyle/>
        <a:p>
          <a:r>
            <a:rPr lang="pl-PL" dirty="0"/>
            <a:t>Oświadczenie o wydatkach niekwalifikowalnych </a:t>
          </a:r>
          <a:r>
            <a:rPr lang="pl-PL" b="1" u="sng" dirty="0"/>
            <a:t>załączam </a:t>
          </a:r>
        </a:p>
        <a:p>
          <a:r>
            <a:rPr lang="pl-PL" b="1" u="sng" dirty="0"/>
            <a:t>w bloku „Zestawienie dokumentów”</a:t>
          </a:r>
        </a:p>
      </dgm:t>
    </dgm:pt>
    <dgm:pt modelId="{ACFF9AB3-9976-4D34-8CCD-77CD3EEB5325}" type="parTrans" cxnId="{B8737082-A728-4FFA-9CF4-7B0AB39E35D6}">
      <dgm:prSet/>
      <dgm:spPr/>
      <dgm:t>
        <a:bodyPr/>
        <a:lstStyle/>
        <a:p>
          <a:endParaRPr lang="pl-PL"/>
        </a:p>
      </dgm:t>
    </dgm:pt>
    <dgm:pt modelId="{B5CB93AA-1344-4CBE-B6EA-B7C3A163C37A}" type="sibTrans" cxnId="{B8737082-A728-4FFA-9CF4-7B0AB39E35D6}">
      <dgm:prSet/>
      <dgm:spPr/>
      <dgm:t>
        <a:bodyPr/>
        <a:lstStyle/>
        <a:p>
          <a:endParaRPr lang="pl-PL"/>
        </a:p>
      </dgm:t>
    </dgm:pt>
    <dgm:pt modelId="{8A6FDC37-6E4E-4B66-B0DC-292061154BC9}" type="pres">
      <dgm:prSet presAssocID="{E53608CE-A479-4ACC-AD67-097EE61A6D4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210D06A-7A8D-4E09-8455-FA681168BF87}" type="pres">
      <dgm:prSet presAssocID="{8C681BEB-652A-4A1B-ADDF-7C4906C3D450}" presName="vertOne" presStyleCnt="0"/>
      <dgm:spPr/>
    </dgm:pt>
    <dgm:pt modelId="{402D0510-B8A7-467E-AB36-7ABD7E6408EF}" type="pres">
      <dgm:prSet presAssocID="{8C681BEB-652A-4A1B-ADDF-7C4906C3D450}" presName="txOne" presStyleLbl="node0" presStyleIdx="0" presStyleCnt="1">
        <dgm:presLayoutVars>
          <dgm:chPref val="3"/>
        </dgm:presLayoutVars>
      </dgm:prSet>
      <dgm:spPr/>
    </dgm:pt>
    <dgm:pt modelId="{AF1A98C7-7C2E-4472-B49C-188CB8E58AC4}" type="pres">
      <dgm:prSet presAssocID="{8C681BEB-652A-4A1B-ADDF-7C4906C3D450}" presName="parTransOne" presStyleCnt="0"/>
      <dgm:spPr/>
    </dgm:pt>
    <dgm:pt modelId="{0F2DBAD8-3D64-4698-810D-D45E3BE304B6}" type="pres">
      <dgm:prSet presAssocID="{8C681BEB-652A-4A1B-ADDF-7C4906C3D450}" presName="horzOne" presStyleCnt="0"/>
      <dgm:spPr/>
    </dgm:pt>
    <dgm:pt modelId="{E10B3050-FA04-4A07-8B63-3B70BFB953E9}" type="pres">
      <dgm:prSet presAssocID="{3BB8EA43-D7AE-48F4-B68E-27F303071402}" presName="vertTwo" presStyleCnt="0"/>
      <dgm:spPr/>
    </dgm:pt>
    <dgm:pt modelId="{0F6C5A96-C63C-423B-80E8-DD65D92D1E75}" type="pres">
      <dgm:prSet presAssocID="{3BB8EA43-D7AE-48F4-B68E-27F303071402}" presName="txTwo" presStyleLbl="node2" presStyleIdx="0" presStyleCnt="2" custLinFactNeighborX="344" custLinFactNeighborY="-17853">
        <dgm:presLayoutVars>
          <dgm:chPref val="3"/>
        </dgm:presLayoutVars>
      </dgm:prSet>
      <dgm:spPr/>
    </dgm:pt>
    <dgm:pt modelId="{79EE93D0-59C1-4CBB-A230-FD683828AD5B}" type="pres">
      <dgm:prSet presAssocID="{3BB8EA43-D7AE-48F4-B68E-27F303071402}" presName="parTransTwo" presStyleCnt="0"/>
      <dgm:spPr/>
    </dgm:pt>
    <dgm:pt modelId="{CF77B5F0-BA08-4B00-97D9-C462C3A24E21}" type="pres">
      <dgm:prSet presAssocID="{3BB8EA43-D7AE-48F4-B68E-27F303071402}" presName="horzTwo" presStyleCnt="0"/>
      <dgm:spPr/>
    </dgm:pt>
    <dgm:pt modelId="{86718ADE-3EB4-4040-9CE0-B03B5063D74F}" type="pres">
      <dgm:prSet presAssocID="{911F16D6-2C20-433B-8ECD-3C3986B7E122}" presName="vertThree" presStyleCnt="0"/>
      <dgm:spPr/>
    </dgm:pt>
    <dgm:pt modelId="{E82ED585-662B-46DE-95BD-6E577BF06FFA}" type="pres">
      <dgm:prSet presAssocID="{911F16D6-2C20-433B-8ECD-3C3986B7E122}" presName="txThree" presStyleLbl="node3" presStyleIdx="0" presStyleCnt="3">
        <dgm:presLayoutVars>
          <dgm:chPref val="3"/>
        </dgm:presLayoutVars>
      </dgm:prSet>
      <dgm:spPr/>
    </dgm:pt>
    <dgm:pt modelId="{A21A5403-F163-483C-99F8-48264A8A657F}" type="pres">
      <dgm:prSet presAssocID="{911F16D6-2C20-433B-8ECD-3C3986B7E122}" presName="horzThree" presStyleCnt="0"/>
      <dgm:spPr/>
    </dgm:pt>
    <dgm:pt modelId="{FC275C4F-0968-4C52-9E56-8744EF9A7BC7}" type="pres">
      <dgm:prSet presAssocID="{BFDF889C-7C30-483D-A8DD-25ECF4DE5485}" presName="sibSpaceThree" presStyleCnt="0"/>
      <dgm:spPr/>
    </dgm:pt>
    <dgm:pt modelId="{15D1F9DC-8E98-44BB-A6E4-52B9B594DE4A}" type="pres">
      <dgm:prSet presAssocID="{909837C1-3B2D-4305-A546-6EFA8D767120}" presName="vertThree" presStyleCnt="0"/>
      <dgm:spPr/>
    </dgm:pt>
    <dgm:pt modelId="{42343270-197E-492C-B354-6FE0A074A661}" type="pres">
      <dgm:prSet presAssocID="{909837C1-3B2D-4305-A546-6EFA8D767120}" presName="txThree" presStyleLbl="node3" presStyleIdx="1" presStyleCnt="3">
        <dgm:presLayoutVars>
          <dgm:chPref val="3"/>
        </dgm:presLayoutVars>
      </dgm:prSet>
      <dgm:spPr/>
    </dgm:pt>
    <dgm:pt modelId="{ED19EBEC-0A9D-4965-BB06-D27A5EFD0362}" type="pres">
      <dgm:prSet presAssocID="{909837C1-3B2D-4305-A546-6EFA8D767120}" presName="horzThree" presStyleCnt="0"/>
      <dgm:spPr/>
    </dgm:pt>
    <dgm:pt modelId="{2973918F-B8C5-4968-A5D3-1FA7B6B45113}" type="pres">
      <dgm:prSet presAssocID="{531C5163-8418-4B49-B3C8-6687656448BE}" presName="sibSpaceTwo" presStyleCnt="0"/>
      <dgm:spPr/>
    </dgm:pt>
    <dgm:pt modelId="{F51BD39E-E99B-4A4A-A5D1-5483E816C8B3}" type="pres">
      <dgm:prSet presAssocID="{619E9A17-E5CE-4660-88F8-3B8329284359}" presName="vertTwo" presStyleCnt="0"/>
      <dgm:spPr/>
    </dgm:pt>
    <dgm:pt modelId="{69F0E8E2-7E85-40A2-8231-9FE6ADDC4335}" type="pres">
      <dgm:prSet presAssocID="{619E9A17-E5CE-4660-88F8-3B8329284359}" presName="txTwo" presStyleLbl="node2" presStyleIdx="1" presStyleCnt="2">
        <dgm:presLayoutVars>
          <dgm:chPref val="3"/>
        </dgm:presLayoutVars>
      </dgm:prSet>
      <dgm:spPr/>
    </dgm:pt>
    <dgm:pt modelId="{5CA362E6-7BF9-4FEF-A02D-BDC5198CD79D}" type="pres">
      <dgm:prSet presAssocID="{619E9A17-E5CE-4660-88F8-3B8329284359}" presName="parTransTwo" presStyleCnt="0"/>
      <dgm:spPr/>
    </dgm:pt>
    <dgm:pt modelId="{80DDAE44-EAA9-47F7-ADA9-021BC9EA9941}" type="pres">
      <dgm:prSet presAssocID="{619E9A17-E5CE-4660-88F8-3B8329284359}" presName="horzTwo" presStyleCnt="0"/>
      <dgm:spPr/>
    </dgm:pt>
    <dgm:pt modelId="{D19FAFA0-2E87-4ADF-AE3C-36D9DD3B2369}" type="pres">
      <dgm:prSet presAssocID="{3AAB1D4F-BEDD-49BB-AF55-EE1714771972}" presName="vertThree" presStyleCnt="0"/>
      <dgm:spPr/>
    </dgm:pt>
    <dgm:pt modelId="{A4F4B86A-5CD5-4DE9-925A-4882F3C81C79}" type="pres">
      <dgm:prSet presAssocID="{3AAB1D4F-BEDD-49BB-AF55-EE1714771972}" presName="txThree" presStyleLbl="node3" presStyleIdx="2" presStyleCnt="3">
        <dgm:presLayoutVars>
          <dgm:chPref val="3"/>
        </dgm:presLayoutVars>
      </dgm:prSet>
      <dgm:spPr/>
    </dgm:pt>
    <dgm:pt modelId="{865C0200-2C23-4345-892F-077D3D01CA88}" type="pres">
      <dgm:prSet presAssocID="{3AAB1D4F-BEDD-49BB-AF55-EE1714771972}" presName="horzThree" presStyleCnt="0"/>
      <dgm:spPr/>
    </dgm:pt>
  </dgm:ptLst>
  <dgm:cxnLst>
    <dgm:cxn modelId="{C51B935F-6A2C-46A3-ACCA-6D9F5EDFD597}" srcId="{3BB8EA43-D7AE-48F4-B68E-27F303071402}" destId="{911F16D6-2C20-433B-8ECD-3C3986B7E122}" srcOrd="0" destOrd="0" parTransId="{0C4824F9-080C-4BC4-8B2B-4BF9047BD293}" sibTransId="{BFDF889C-7C30-483D-A8DD-25ECF4DE5485}"/>
    <dgm:cxn modelId="{4F7AB669-F380-4067-9578-2254FC692941}" type="presOf" srcId="{3AAB1D4F-BEDD-49BB-AF55-EE1714771972}" destId="{A4F4B86A-5CD5-4DE9-925A-4882F3C81C79}" srcOrd="0" destOrd="0" presId="urn:microsoft.com/office/officeart/2005/8/layout/hierarchy4"/>
    <dgm:cxn modelId="{EB3BB34E-6D42-4572-B390-49D87D1C2DC8}" type="presOf" srcId="{3BB8EA43-D7AE-48F4-B68E-27F303071402}" destId="{0F6C5A96-C63C-423B-80E8-DD65D92D1E75}" srcOrd="0" destOrd="0" presId="urn:microsoft.com/office/officeart/2005/8/layout/hierarchy4"/>
    <dgm:cxn modelId="{F0D4A27F-8985-473A-9677-8143B6EB907B}" type="presOf" srcId="{909837C1-3B2D-4305-A546-6EFA8D767120}" destId="{42343270-197E-492C-B354-6FE0A074A661}" srcOrd="0" destOrd="0" presId="urn:microsoft.com/office/officeart/2005/8/layout/hierarchy4"/>
    <dgm:cxn modelId="{B8737082-A728-4FFA-9CF4-7B0AB39E35D6}" srcId="{619E9A17-E5CE-4660-88F8-3B8329284359}" destId="{3AAB1D4F-BEDD-49BB-AF55-EE1714771972}" srcOrd="0" destOrd="0" parTransId="{ACFF9AB3-9976-4D34-8CCD-77CD3EEB5325}" sibTransId="{B5CB93AA-1344-4CBE-B6EA-B7C3A163C37A}"/>
    <dgm:cxn modelId="{BC7C5490-F51E-4596-BF16-ECF5B7F7EE52}" type="presOf" srcId="{619E9A17-E5CE-4660-88F8-3B8329284359}" destId="{69F0E8E2-7E85-40A2-8231-9FE6ADDC4335}" srcOrd="0" destOrd="0" presId="urn:microsoft.com/office/officeart/2005/8/layout/hierarchy4"/>
    <dgm:cxn modelId="{F5973B91-4FFE-4200-A2A7-633FBA5914D9}" srcId="{3BB8EA43-D7AE-48F4-B68E-27F303071402}" destId="{909837C1-3B2D-4305-A546-6EFA8D767120}" srcOrd="1" destOrd="0" parTransId="{055C4D8F-5C5F-4EFD-A158-65539E09FF40}" sibTransId="{92EEAA95-5A71-47A5-8D3F-CEB60BF3FF17}"/>
    <dgm:cxn modelId="{1A347C96-73E3-41C9-9452-AB6459A708A0}" srcId="{8C681BEB-652A-4A1B-ADDF-7C4906C3D450}" destId="{3BB8EA43-D7AE-48F4-B68E-27F303071402}" srcOrd="0" destOrd="0" parTransId="{4FE4D730-F02C-4F85-8EA7-13CFBAC88311}" sibTransId="{531C5163-8418-4B49-B3C8-6687656448BE}"/>
    <dgm:cxn modelId="{278173BA-BAC3-4A26-82D0-C66DD2307C87}" type="presOf" srcId="{8C681BEB-652A-4A1B-ADDF-7C4906C3D450}" destId="{402D0510-B8A7-467E-AB36-7ABD7E6408EF}" srcOrd="0" destOrd="0" presId="urn:microsoft.com/office/officeart/2005/8/layout/hierarchy4"/>
    <dgm:cxn modelId="{417597D1-6BB1-4949-BF57-95C6C651780B}" srcId="{8C681BEB-652A-4A1B-ADDF-7C4906C3D450}" destId="{619E9A17-E5CE-4660-88F8-3B8329284359}" srcOrd="1" destOrd="0" parTransId="{5C43CCFE-9F9B-484F-B31F-379805963654}" sibTransId="{6AB85FA3-B6F4-42E6-9485-C801AC1BBB1C}"/>
    <dgm:cxn modelId="{A26C3AD2-CFC2-490E-9E62-EA85765308E3}" srcId="{E53608CE-A479-4ACC-AD67-097EE61A6D4A}" destId="{8C681BEB-652A-4A1B-ADDF-7C4906C3D450}" srcOrd="0" destOrd="0" parTransId="{7C46AC23-2179-4F64-8B70-2065511F0E35}" sibTransId="{6FEB3D95-63A7-4CB6-8600-53F948682C81}"/>
    <dgm:cxn modelId="{A89A84D3-9F07-4A7B-9F5C-B1A892CEE117}" type="presOf" srcId="{E53608CE-A479-4ACC-AD67-097EE61A6D4A}" destId="{8A6FDC37-6E4E-4B66-B0DC-292061154BC9}" srcOrd="0" destOrd="0" presId="urn:microsoft.com/office/officeart/2005/8/layout/hierarchy4"/>
    <dgm:cxn modelId="{CED8DEF3-6E62-4162-A5DE-65BF0B854FCD}" type="presOf" srcId="{911F16D6-2C20-433B-8ECD-3C3986B7E122}" destId="{E82ED585-662B-46DE-95BD-6E577BF06FFA}" srcOrd="0" destOrd="0" presId="urn:microsoft.com/office/officeart/2005/8/layout/hierarchy4"/>
    <dgm:cxn modelId="{EE594A16-E7BA-4052-959E-843508BED432}" type="presParOf" srcId="{8A6FDC37-6E4E-4B66-B0DC-292061154BC9}" destId="{1210D06A-7A8D-4E09-8455-FA681168BF87}" srcOrd="0" destOrd="0" presId="urn:microsoft.com/office/officeart/2005/8/layout/hierarchy4"/>
    <dgm:cxn modelId="{FC63CB37-9E33-49EC-92DB-C5B31D9930D8}" type="presParOf" srcId="{1210D06A-7A8D-4E09-8455-FA681168BF87}" destId="{402D0510-B8A7-467E-AB36-7ABD7E6408EF}" srcOrd="0" destOrd="0" presId="urn:microsoft.com/office/officeart/2005/8/layout/hierarchy4"/>
    <dgm:cxn modelId="{F7F4E05A-0B19-4F95-AC7D-FD120B8A2058}" type="presParOf" srcId="{1210D06A-7A8D-4E09-8455-FA681168BF87}" destId="{AF1A98C7-7C2E-4472-B49C-188CB8E58AC4}" srcOrd="1" destOrd="0" presId="urn:microsoft.com/office/officeart/2005/8/layout/hierarchy4"/>
    <dgm:cxn modelId="{EBECB2F4-1682-4D64-ABF8-A99E079696B9}" type="presParOf" srcId="{1210D06A-7A8D-4E09-8455-FA681168BF87}" destId="{0F2DBAD8-3D64-4698-810D-D45E3BE304B6}" srcOrd="2" destOrd="0" presId="urn:microsoft.com/office/officeart/2005/8/layout/hierarchy4"/>
    <dgm:cxn modelId="{6B367460-2A15-4BA5-AB53-079D2EBFD21A}" type="presParOf" srcId="{0F2DBAD8-3D64-4698-810D-D45E3BE304B6}" destId="{E10B3050-FA04-4A07-8B63-3B70BFB953E9}" srcOrd="0" destOrd="0" presId="urn:microsoft.com/office/officeart/2005/8/layout/hierarchy4"/>
    <dgm:cxn modelId="{0771A621-CF0B-43AE-AE5D-9F8156B80A64}" type="presParOf" srcId="{E10B3050-FA04-4A07-8B63-3B70BFB953E9}" destId="{0F6C5A96-C63C-423B-80E8-DD65D92D1E75}" srcOrd="0" destOrd="0" presId="urn:microsoft.com/office/officeart/2005/8/layout/hierarchy4"/>
    <dgm:cxn modelId="{1D3902A7-831B-47AE-A8C5-8E7DBCCF1D04}" type="presParOf" srcId="{E10B3050-FA04-4A07-8B63-3B70BFB953E9}" destId="{79EE93D0-59C1-4CBB-A230-FD683828AD5B}" srcOrd="1" destOrd="0" presId="urn:microsoft.com/office/officeart/2005/8/layout/hierarchy4"/>
    <dgm:cxn modelId="{D3609550-6844-48DC-83CE-8F850A3F1CC5}" type="presParOf" srcId="{E10B3050-FA04-4A07-8B63-3B70BFB953E9}" destId="{CF77B5F0-BA08-4B00-97D9-C462C3A24E21}" srcOrd="2" destOrd="0" presId="urn:microsoft.com/office/officeart/2005/8/layout/hierarchy4"/>
    <dgm:cxn modelId="{B7969331-CF23-4812-A47C-DC8E253C3048}" type="presParOf" srcId="{CF77B5F0-BA08-4B00-97D9-C462C3A24E21}" destId="{86718ADE-3EB4-4040-9CE0-B03B5063D74F}" srcOrd="0" destOrd="0" presId="urn:microsoft.com/office/officeart/2005/8/layout/hierarchy4"/>
    <dgm:cxn modelId="{71B13F25-A09B-4C12-9EFC-3763DC4D3588}" type="presParOf" srcId="{86718ADE-3EB4-4040-9CE0-B03B5063D74F}" destId="{E82ED585-662B-46DE-95BD-6E577BF06FFA}" srcOrd="0" destOrd="0" presId="urn:microsoft.com/office/officeart/2005/8/layout/hierarchy4"/>
    <dgm:cxn modelId="{AD65C050-855E-4BF2-8A87-708904205F40}" type="presParOf" srcId="{86718ADE-3EB4-4040-9CE0-B03B5063D74F}" destId="{A21A5403-F163-483C-99F8-48264A8A657F}" srcOrd="1" destOrd="0" presId="urn:microsoft.com/office/officeart/2005/8/layout/hierarchy4"/>
    <dgm:cxn modelId="{7BA8A5EB-D4E2-4108-BECB-0B5E2176D1F6}" type="presParOf" srcId="{CF77B5F0-BA08-4B00-97D9-C462C3A24E21}" destId="{FC275C4F-0968-4C52-9E56-8744EF9A7BC7}" srcOrd="1" destOrd="0" presId="urn:microsoft.com/office/officeart/2005/8/layout/hierarchy4"/>
    <dgm:cxn modelId="{92D9D1D4-BC54-43CF-8769-E9040C7AAC91}" type="presParOf" srcId="{CF77B5F0-BA08-4B00-97D9-C462C3A24E21}" destId="{15D1F9DC-8E98-44BB-A6E4-52B9B594DE4A}" srcOrd="2" destOrd="0" presId="urn:microsoft.com/office/officeart/2005/8/layout/hierarchy4"/>
    <dgm:cxn modelId="{4ACC8A05-2BA7-44AD-ABF5-A2E1D4BC4B1D}" type="presParOf" srcId="{15D1F9DC-8E98-44BB-A6E4-52B9B594DE4A}" destId="{42343270-197E-492C-B354-6FE0A074A661}" srcOrd="0" destOrd="0" presId="urn:microsoft.com/office/officeart/2005/8/layout/hierarchy4"/>
    <dgm:cxn modelId="{E389F349-1734-452B-A814-2907315ACBCB}" type="presParOf" srcId="{15D1F9DC-8E98-44BB-A6E4-52B9B594DE4A}" destId="{ED19EBEC-0A9D-4965-BB06-D27A5EFD0362}" srcOrd="1" destOrd="0" presId="urn:microsoft.com/office/officeart/2005/8/layout/hierarchy4"/>
    <dgm:cxn modelId="{EC79FFB7-648E-4105-B56E-169320B87C6E}" type="presParOf" srcId="{0F2DBAD8-3D64-4698-810D-D45E3BE304B6}" destId="{2973918F-B8C5-4968-A5D3-1FA7B6B45113}" srcOrd="1" destOrd="0" presId="urn:microsoft.com/office/officeart/2005/8/layout/hierarchy4"/>
    <dgm:cxn modelId="{C09DB1EF-CA08-442D-93AC-0720EBE3608F}" type="presParOf" srcId="{0F2DBAD8-3D64-4698-810D-D45E3BE304B6}" destId="{F51BD39E-E99B-4A4A-A5D1-5483E816C8B3}" srcOrd="2" destOrd="0" presId="urn:microsoft.com/office/officeart/2005/8/layout/hierarchy4"/>
    <dgm:cxn modelId="{76D827CE-8A28-4BFB-9799-1A8E64031F1F}" type="presParOf" srcId="{F51BD39E-E99B-4A4A-A5D1-5483E816C8B3}" destId="{69F0E8E2-7E85-40A2-8231-9FE6ADDC4335}" srcOrd="0" destOrd="0" presId="urn:microsoft.com/office/officeart/2005/8/layout/hierarchy4"/>
    <dgm:cxn modelId="{97E5A08E-10FF-419D-9B3E-B057607CFF96}" type="presParOf" srcId="{F51BD39E-E99B-4A4A-A5D1-5483E816C8B3}" destId="{5CA362E6-7BF9-4FEF-A02D-BDC5198CD79D}" srcOrd="1" destOrd="0" presId="urn:microsoft.com/office/officeart/2005/8/layout/hierarchy4"/>
    <dgm:cxn modelId="{0627A081-758D-43D1-8E50-E1138959AF9E}" type="presParOf" srcId="{F51BD39E-E99B-4A4A-A5D1-5483E816C8B3}" destId="{80DDAE44-EAA9-47F7-ADA9-021BC9EA9941}" srcOrd="2" destOrd="0" presId="urn:microsoft.com/office/officeart/2005/8/layout/hierarchy4"/>
    <dgm:cxn modelId="{67721038-47A3-46CF-92D1-C874D9F09B18}" type="presParOf" srcId="{80DDAE44-EAA9-47F7-ADA9-021BC9EA9941}" destId="{D19FAFA0-2E87-4ADF-AE3C-36D9DD3B2369}" srcOrd="0" destOrd="0" presId="urn:microsoft.com/office/officeart/2005/8/layout/hierarchy4"/>
    <dgm:cxn modelId="{FF888148-38D8-49D4-AE8E-462435F8C3CF}" type="presParOf" srcId="{D19FAFA0-2E87-4ADF-AE3C-36D9DD3B2369}" destId="{A4F4B86A-5CD5-4DE9-925A-4882F3C81C79}" srcOrd="0" destOrd="0" presId="urn:microsoft.com/office/officeart/2005/8/layout/hierarchy4"/>
    <dgm:cxn modelId="{74C63DB8-88BE-47B7-B3D5-4FB782B14DB8}" type="presParOf" srcId="{D19FAFA0-2E87-4ADF-AE3C-36D9DD3B2369}" destId="{865C0200-2C23-4345-892F-077D3D01CA8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B2FB26A-3B99-4897-B89C-FD4813D320B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F5DC4F6-2230-4B72-9655-21E2B09FD7CD}">
      <dgm:prSet phldrT="[Tekst]" custT="1"/>
      <dgm:spPr/>
      <dgm:t>
        <a:bodyPr/>
        <a:lstStyle/>
        <a:p>
          <a:r>
            <a:rPr lang="pl-PL" sz="1400" dirty="0"/>
            <a:t>Suma wydatków ogółem oraz kwalifikowalnych powinna być zgodna z wartością wydatków ogółem dla bieżącego wniosku </a:t>
          </a:r>
          <a:br>
            <a:rPr lang="pl-PL" sz="1400" dirty="0"/>
          </a:br>
          <a:r>
            <a:rPr lang="pl-PL" sz="1400" dirty="0"/>
            <a:t>o płatność podatną w zestawieniu dokumentów</a:t>
          </a:r>
        </a:p>
        <a:p>
          <a:r>
            <a:rPr lang="pl-PL" sz="1400" b="1" u="sng" dirty="0"/>
            <a:t>Nie zawsze wydatki ogółem = wydatki kwalifikowalne  </a:t>
          </a:r>
        </a:p>
      </dgm:t>
    </dgm:pt>
    <dgm:pt modelId="{232E55E3-496A-4B4F-9262-3D278B4835D9}" type="parTrans" cxnId="{0230FA72-AC59-46C1-8972-4653DF7A239C}">
      <dgm:prSet/>
      <dgm:spPr/>
      <dgm:t>
        <a:bodyPr/>
        <a:lstStyle/>
        <a:p>
          <a:endParaRPr lang="pl-PL"/>
        </a:p>
      </dgm:t>
    </dgm:pt>
    <dgm:pt modelId="{A820E9A6-B0AE-488E-AC15-ED950CDAF0ED}" type="sibTrans" cxnId="{0230FA72-AC59-46C1-8972-4653DF7A239C}">
      <dgm:prSet/>
      <dgm:spPr/>
      <dgm:t>
        <a:bodyPr/>
        <a:lstStyle/>
        <a:p>
          <a:endParaRPr lang="pl-PL"/>
        </a:p>
      </dgm:t>
    </dgm:pt>
    <dgm:pt modelId="{A5963D9F-8E7C-4566-9D60-7D6179CA9952}">
      <dgm:prSet phldrT="[Tekst]" custT="1"/>
      <dgm:spPr/>
      <dgm:t>
        <a:bodyPr/>
        <a:lstStyle/>
        <a:p>
          <a:r>
            <a:rPr lang="pl-PL" sz="1400" dirty="0"/>
            <a:t>W wierszu „Środki wspólnotowe” </a:t>
          </a:r>
          <a:br>
            <a:rPr lang="pl-PL" sz="1400" dirty="0"/>
          </a:br>
          <a:r>
            <a:rPr lang="pl-PL" sz="1400" dirty="0"/>
            <a:t>w kolumnie „Wydatki ogółem” </a:t>
          </a:r>
          <a:br>
            <a:rPr lang="pl-PL" sz="1400" dirty="0"/>
          </a:br>
          <a:r>
            <a:rPr lang="pl-PL" sz="1400" dirty="0"/>
            <a:t>oraz „Wydatki kwalifikowalne” podaję kwotę wkładu UE </a:t>
          </a:r>
          <a:br>
            <a:rPr lang="pl-PL" sz="1400" dirty="0"/>
          </a:br>
          <a:r>
            <a:rPr lang="pl-PL" sz="1400" dirty="0"/>
            <a:t>dla bieżącego wniosku. </a:t>
          </a:r>
        </a:p>
        <a:p>
          <a:r>
            <a:rPr lang="pl-PL" sz="1400" b="1" u="sng" dirty="0"/>
            <a:t>W obu kolumnach wartość będzie identyczna</a:t>
          </a:r>
        </a:p>
      </dgm:t>
    </dgm:pt>
    <dgm:pt modelId="{BB210EA5-8755-48EF-9CD3-FF2BDEA90A59}" type="parTrans" cxnId="{66758A52-FF66-4066-AE01-C344D6E8A424}">
      <dgm:prSet/>
      <dgm:spPr/>
      <dgm:t>
        <a:bodyPr/>
        <a:lstStyle/>
        <a:p>
          <a:endParaRPr lang="pl-PL"/>
        </a:p>
      </dgm:t>
    </dgm:pt>
    <dgm:pt modelId="{214C1D4C-2AF5-4159-8434-6F8E70FC61C0}" type="sibTrans" cxnId="{66758A52-FF66-4066-AE01-C344D6E8A424}">
      <dgm:prSet/>
      <dgm:spPr/>
      <dgm:t>
        <a:bodyPr/>
        <a:lstStyle/>
        <a:p>
          <a:endParaRPr lang="pl-PL"/>
        </a:p>
      </dgm:t>
    </dgm:pt>
    <dgm:pt modelId="{7B9A2991-F968-43C1-B039-3650BC440C90}">
      <dgm:prSet phldrT="[Tekst]" custT="1"/>
      <dgm:spPr/>
      <dgm:t>
        <a:bodyPr/>
        <a:lstStyle/>
        <a:p>
          <a:r>
            <a:rPr lang="pl-PL" sz="1400" dirty="0"/>
            <a:t>Jeżeli w karcie umowy </a:t>
          </a:r>
          <a:br>
            <a:rPr lang="pl-PL" sz="1400" dirty="0"/>
          </a:br>
          <a:r>
            <a:rPr lang="pl-PL" sz="1400" dirty="0"/>
            <a:t>o dofinansowanie  wartość dofinansowania jest równa wartości wkładu UE, to podaję wartość dofinansowania wyliczoną w tabeli „Zestawienie dokumentów” </a:t>
          </a:r>
        </a:p>
      </dgm:t>
    </dgm:pt>
    <dgm:pt modelId="{11BB30C0-A59B-4A3D-BAD1-748C90898945}" type="parTrans" cxnId="{E9986144-1F35-4917-91B9-99E4535D0B86}">
      <dgm:prSet/>
      <dgm:spPr/>
      <dgm:t>
        <a:bodyPr/>
        <a:lstStyle/>
        <a:p>
          <a:endParaRPr lang="pl-PL"/>
        </a:p>
      </dgm:t>
    </dgm:pt>
    <dgm:pt modelId="{6FE8D1BD-554B-4F0B-BA9B-6D011C96655C}" type="sibTrans" cxnId="{E9986144-1F35-4917-91B9-99E4535D0B86}">
      <dgm:prSet/>
      <dgm:spPr/>
      <dgm:t>
        <a:bodyPr/>
        <a:lstStyle/>
        <a:p>
          <a:endParaRPr lang="pl-PL"/>
        </a:p>
      </dgm:t>
    </dgm:pt>
    <dgm:pt modelId="{4950CDA4-107E-4DB9-99C6-01329BD45910}">
      <dgm:prSet phldrT="[Tekst]" custT="1"/>
      <dgm:spPr/>
      <dgm:t>
        <a:bodyPr/>
        <a:lstStyle/>
        <a:p>
          <a:r>
            <a:rPr lang="pl-PL" sz="1400" dirty="0"/>
            <a:t>Jeżeli wartość dofinansowania nie jest równa wartości wkładu UE, w wierszu „Środki wspólnotowe” podaję wartość wyliczoną przy zastosowaniu określonego w umowie udziału płatności w dofinansowaniu, a otrzymaną wartość zaokrąglam „w dół” z dokładnością </a:t>
          </a:r>
          <a:br>
            <a:rPr lang="pl-PL" sz="1400" dirty="0"/>
          </a:br>
          <a:r>
            <a:rPr lang="pl-PL" sz="1400" dirty="0"/>
            <a:t>do dwóch miejsc po przecinku</a:t>
          </a:r>
        </a:p>
      </dgm:t>
    </dgm:pt>
    <dgm:pt modelId="{9E8F2B38-2DBF-4E37-82E7-15B7CA4F5EAC}" type="parTrans" cxnId="{C79BC343-EDF1-43D4-BB72-2A091AD6E72A}">
      <dgm:prSet/>
      <dgm:spPr/>
      <dgm:t>
        <a:bodyPr/>
        <a:lstStyle/>
        <a:p>
          <a:endParaRPr lang="pl-PL"/>
        </a:p>
      </dgm:t>
    </dgm:pt>
    <dgm:pt modelId="{9F9086D4-7C1F-46E2-AB4F-A36C8E19AE9E}" type="sibTrans" cxnId="{C79BC343-EDF1-43D4-BB72-2A091AD6E72A}">
      <dgm:prSet/>
      <dgm:spPr/>
      <dgm:t>
        <a:bodyPr/>
        <a:lstStyle/>
        <a:p>
          <a:endParaRPr lang="pl-PL"/>
        </a:p>
      </dgm:t>
    </dgm:pt>
    <dgm:pt modelId="{DB1CEDBE-CF2D-41BB-9527-003B61D19799}" type="pres">
      <dgm:prSet presAssocID="{0B2FB26A-3B99-4897-B89C-FD4813D320BC}" presName="diagram" presStyleCnt="0">
        <dgm:presLayoutVars>
          <dgm:dir/>
          <dgm:resizeHandles val="exact"/>
        </dgm:presLayoutVars>
      </dgm:prSet>
      <dgm:spPr/>
    </dgm:pt>
    <dgm:pt modelId="{6EF6D12A-EC60-47AC-975B-711F45AF3803}" type="pres">
      <dgm:prSet presAssocID="{1F5DC4F6-2230-4B72-9655-21E2B09FD7CD}" presName="node" presStyleLbl="node1" presStyleIdx="0" presStyleCnt="4" custLinFactNeighborX="-1415" custLinFactNeighborY="1532">
        <dgm:presLayoutVars>
          <dgm:bulletEnabled val="1"/>
        </dgm:presLayoutVars>
      </dgm:prSet>
      <dgm:spPr/>
    </dgm:pt>
    <dgm:pt modelId="{86EF5C0C-48D7-478B-9B2D-DCFA44D45AD2}" type="pres">
      <dgm:prSet presAssocID="{A820E9A6-B0AE-488E-AC15-ED950CDAF0ED}" presName="sibTrans" presStyleCnt="0"/>
      <dgm:spPr/>
    </dgm:pt>
    <dgm:pt modelId="{F77451A9-E93E-49B6-9280-AD21B3663065}" type="pres">
      <dgm:prSet presAssocID="{A5963D9F-8E7C-4566-9D60-7D6179CA9952}" presName="node" presStyleLbl="node1" presStyleIdx="1" presStyleCnt="4">
        <dgm:presLayoutVars>
          <dgm:bulletEnabled val="1"/>
        </dgm:presLayoutVars>
      </dgm:prSet>
      <dgm:spPr/>
    </dgm:pt>
    <dgm:pt modelId="{2E096CB3-366C-4DF8-BA29-F3D96E6B9E37}" type="pres">
      <dgm:prSet presAssocID="{214C1D4C-2AF5-4159-8434-6F8E70FC61C0}" presName="sibTrans" presStyleCnt="0"/>
      <dgm:spPr/>
    </dgm:pt>
    <dgm:pt modelId="{993E2C8B-1D6C-4A36-A047-5D0FE332CC81}" type="pres">
      <dgm:prSet presAssocID="{7B9A2991-F968-43C1-B039-3650BC440C90}" presName="node" presStyleLbl="node1" presStyleIdx="2" presStyleCnt="4">
        <dgm:presLayoutVars>
          <dgm:bulletEnabled val="1"/>
        </dgm:presLayoutVars>
      </dgm:prSet>
      <dgm:spPr/>
    </dgm:pt>
    <dgm:pt modelId="{545B1896-1692-40F6-BC16-6E394F07BB67}" type="pres">
      <dgm:prSet presAssocID="{6FE8D1BD-554B-4F0B-BA9B-6D011C96655C}" presName="sibTrans" presStyleCnt="0"/>
      <dgm:spPr/>
    </dgm:pt>
    <dgm:pt modelId="{8CB846DA-EAB3-434D-B93F-8395AC755B1A}" type="pres">
      <dgm:prSet presAssocID="{4950CDA4-107E-4DB9-99C6-01329BD45910}" presName="node" presStyleLbl="node1" presStyleIdx="3" presStyleCnt="4">
        <dgm:presLayoutVars>
          <dgm:bulletEnabled val="1"/>
        </dgm:presLayoutVars>
      </dgm:prSet>
      <dgm:spPr/>
    </dgm:pt>
  </dgm:ptLst>
  <dgm:cxnLst>
    <dgm:cxn modelId="{672A7912-F4FC-4076-846E-1936EC1FF6D1}" type="presOf" srcId="{A5963D9F-8E7C-4566-9D60-7D6179CA9952}" destId="{F77451A9-E93E-49B6-9280-AD21B3663065}" srcOrd="0" destOrd="0" presId="urn:microsoft.com/office/officeart/2005/8/layout/default"/>
    <dgm:cxn modelId="{40E95B3C-4668-4DAC-BC76-F7C5FA1677A4}" type="presOf" srcId="{7B9A2991-F968-43C1-B039-3650BC440C90}" destId="{993E2C8B-1D6C-4A36-A047-5D0FE332CC81}" srcOrd="0" destOrd="0" presId="urn:microsoft.com/office/officeart/2005/8/layout/default"/>
    <dgm:cxn modelId="{C79BC343-EDF1-43D4-BB72-2A091AD6E72A}" srcId="{0B2FB26A-3B99-4897-B89C-FD4813D320BC}" destId="{4950CDA4-107E-4DB9-99C6-01329BD45910}" srcOrd="3" destOrd="0" parTransId="{9E8F2B38-2DBF-4E37-82E7-15B7CA4F5EAC}" sibTransId="{9F9086D4-7C1F-46E2-AB4F-A36C8E19AE9E}"/>
    <dgm:cxn modelId="{E9986144-1F35-4917-91B9-99E4535D0B86}" srcId="{0B2FB26A-3B99-4897-B89C-FD4813D320BC}" destId="{7B9A2991-F968-43C1-B039-3650BC440C90}" srcOrd="2" destOrd="0" parTransId="{11BB30C0-A59B-4A3D-BAD1-748C90898945}" sibTransId="{6FE8D1BD-554B-4F0B-BA9B-6D011C96655C}"/>
    <dgm:cxn modelId="{66758A52-FF66-4066-AE01-C344D6E8A424}" srcId="{0B2FB26A-3B99-4897-B89C-FD4813D320BC}" destId="{A5963D9F-8E7C-4566-9D60-7D6179CA9952}" srcOrd="1" destOrd="0" parTransId="{BB210EA5-8755-48EF-9CD3-FF2BDEA90A59}" sibTransId="{214C1D4C-2AF5-4159-8434-6F8E70FC61C0}"/>
    <dgm:cxn modelId="{0230FA72-AC59-46C1-8972-4653DF7A239C}" srcId="{0B2FB26A-3B99-4897-B89C-FD4813D320BC}" destId="{1F5DC4F6-2230-4B72-9655-21E2B09FD7CD}" srcOrd="0" destOrd="0" parTransId="{232E55E3-496A-4B4F-9262-3D278B4835D9}" sibTransId="{A820E9A6-B0AE-488E-AC15-ED950CDAF0ED}"/>
    <dgm:cxn modelId="{E3952C98-1FCA-4B03-BBC4-243011E1884C}" type="presOf" srcId="{0B2FB26A-3B99-4897-B89C-FD4813D320BC}" destId="{DB1CEDBE-CF2D-41BB-9527-003B61D19799}" srcOrd="0" destOrd="0" presId="urn:microsoft.com/office/officeart/2005/8/layout/default"/>
    <dgm:cxn modelId="{2D2E62C2-6ADC-4D81-BDED-17334DF7A1C1}" type="presOf" srcId="{1F5DC4F6-2230-4B72-9655-21E2B09FD7CD}" destId="{6EF6D12A-EC60-47AC-975B-711F45AF3803}" srcOrd="0" destOrd="0" presId="urn:microsoft.com/office/officeart/2005/8/layout/default"/>
    <dgm:cxn modelId="{4D5EE8D4-EBF3-4E12-B503-7BB35ACE3348}" type="presOf" srcId="{4950CDA4-107E-4DB9-99C6-01329BD45910}" destId="{8CB846DA-EAB3-434D-B93F-8395AC755B1A}" srcOrd="0" destOrd="0" presId="urn:microsoft.com/office/officeart/2005/8/layout/default"/>
    <dgm:cxn modelId="{BE1CA4BD-290E-4899-9963-DD9970980367}" type="presParOf" srcId="{DB1CEDBE-CF2D-41BB-9527-003B61D19799}" destId="{6EF6D12A-EC60-47AC-975B-711F45AF3803}" srcOrd="0" destOrd="0" presId="urn:microsoft.com/office/officeart/2005/8/layout/default"/>
    <dgm:cxn modelId="{1092D48E-ED72-4E2C-B66E-377B4928497D}" type="presParOf" srcId="{DB1CEDBE-CF2D-41BB-9527-003B61D19799}" destId="{86EF5C0C-48D7-478B-9B2D-DCFA44D45AD2}" srcOrd="1" destOrd="0" presId="urn:microsoft.com/office/officeart/2005/8/layout/default"/>
    <dgm:cxn modelId="{4183750D-20E7-4586-AC20-AAC9710743ED}" type="presParOf" srcId="{DB1CEDBE-CF2D-41BB-9527-003B61D19799}" destId="{F77451A9-E93E-49B6-9280-AD21B3663065}" srcOrd="2" destOrd="0" presId="urn:microsoft.com/office/officeart/2005/8/layout/default"/>
    <dgm:cxn modelId="{C75CDA27-2E88-4BC4-AA7C-B33A34931E3C}" type="presParOf" srcId="{DB1CEDBE-CF2D-41BB-9527-003B61D19799}" destId="{2E096CB3-366C-4DF8-BA29-F3D96E6B9E37}" srcOrd="3" destOrd="0" presId="urn:microsoft.com/office/officeart/2005/8/layout/default"/>
    <dgm:cxn modelId="{CF783BB0-8D19-4568-BA6D-3AEE46E9FE08}" type="presParOf" srcId="{DB1CEDBE-CF2D-41BB-9527-003B61D19799}" destId="{993E2C8B-1D6C-4A36-A047-5D0FE332CC81}" srcOrd="4" destOrd="0" presId="urn:microsoft.com/office/officeart/2005/8/layout/default"/>
    <dgm:cxn modelId="{0509883C-2DC6-47B2-89B3-AEF3FEA2DF17}" type="presParOf" srcId="{DB1CEDBE-CF2D-41BB-9527-003B61D19799}" destId="{545B1896-1692-40F6-BC16-6E394F07BB67}" srcOrd="5" destOrd="0" presId="urn:microsoft.com/office/officeart/2005/8/layout/default"/>
    <dgm:cxn modelId="{3FB35C30-0599-48AF-8DB8-EA6333732144}" type="presParOf" srcId="{DB1CEDBE-CF2D-41BB-9527-003B61D19799}" destId="{8CB846DA-EAB3-434D-B93F-8395AC755B1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A6B0CFD-62E0-4EDD-93A0-6F0D0D57D09F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685C3364-B70F-4E1A-9616-B93AA38A9763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pl-PL" sz="2700" dirty="0"/>
            <a:t>Nie załączam tych samych dokumentów </a:t>
          </a:r>
          <a:br>
            <a:rPr lang="pl-PL" sz="2700" dirty="0"/>
          </a:br>
          <a:r>
            <a:rPr lang="pl-PL" sz="2700" dirty="0"/>
            <a:t>w kilku miejscach</a:t>
          </a:r>
        </a:p>
      </dgm:t>
    </dgm:pt>
    <dgm:pt modelId="{7496E2E2-B101-4F2B-AAF3-EE16491285B2}" type="parTrans" cxnId="{E6F561B3-4FE5-4D8A-BAD5-DF0675243DE8}">
      <dgm:prSet/>
      <dgm:spPr/>
      <dgm:t>
        <a:bodyPr/>
        <a:lstStyle/>
        <a:p>
          <a:endParaRPr lang="pl-PL"/>
        </a:p>
      </dgm:t>
    </dgm:pt>
    <dgm:pt modelId="{231813C2-9E9C-4303-8841-C50B192F86D6}" type="sibTrans" cxnId="{E6F561B3-4FE5-4D8A-BAD5-DF0675243DE8}">
      <dgm:prSet/>
      <dgm:spPr/>
      <dgm:t>
        <a:bodyPr/>
        <a:lstStyle/>
        <a:p>
          <a:endParaRPr lang="pl-PL"/>
        </a:p>
      </dgm:t>
    </dgm:pt>
    <dgm:pt modelId="{D34A1B2A-BF96-46BC-AE64-48ECC2527AAD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pl-PL" sz="2700" dirty="0"/>
            <a:t>Nazwa pliku odnosząca się </a:t>
          </a:r>
          <a:br>
            <a:rPr lang="pl-PL" sz="2700" dirty="0"/>
          </a:br>
          <a:r>
            <a:rPr lang="pl-PL" sz="2700" dirty="0"/>
            <a:t>do numeru kosztu z zestawienia dokumentów </a:t>
          </a:r>
        </a:p>
      </dgm:t>
    </dgm:pt>
    <dgm:pt modelId="{7DCCFEED-45E7-49EE-A266-ABF2DD05CC78}" type="parTrans" cxnId="{8004492B-5803-4112-902A-5F4831687EF9}">
      <dgm:prSet/>
      <dgm:spPr/>
      <dgm:t>
        <a:bodyPr/>
        <a:lstStyle/>
        <a:p>
          <a:endParaRPr lang="pl-PL"/>
        </a:p>
      </dgm:t>
    </dgm:pt>
    <dgm:pt modelId="{F1142079-F207-4C43-BA80-114E8103D582}" type="sibTrans" cxnId="{8004492B-5803-4112-902A-5F4831687EF9}">
      <dgm:prSet/>
      <dgm:spPr/>
      <dgm:t>
        <a:bodyPr/>
        <a:lstStyle/>
        <a:p>
          <a:endParaRPr lang="pl-PL"/>
        </a:p>
      </dgm:t>
    </dgm:pt>
    <dgm:pt modelId="{23BDDA36-E27D-43BB-8B59-1B6BEAE42F82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pl-PL" sz="2000" dirty="0"/>
            <a:t>Dokumenty poukładane w logiczną całość – </a:t>
          </a:r>
          <a:br>
            <a:rPr lang="pl-PL" sz="2000" dirty="0"/>
          </a:br>
          <a:r>
            <a:rPr lang="pl-PL" sz="2000" b="1" u="sng" dirty="0"/>
            <a:t>im czytelniejsze dokumenty, tym szybsza weryfikacja wniosku</a:t>
          </a:r>
        </a:p>
      </dgm:t>
    </dgm:pt>
    <dgm:pt modelId="{283D56B8-0443-4EC5-A2E6-3F90E864A5C6}" type="parTrans" cxnId="{9F12008E-E99D-4975-B188-3A5741264B45}">
      <dgm:prSet/>
      <dgm:spPr/>
      <dgm:t>
        <a:bodyPr/>
        <a:lstStyle/>
        <a:p>
          <a:endParaRPr lang="pl-PL"/>
        </a:p>
      </dgm:t>
    </dgm:pt>
    <dgm:pt modelId="{71A669D5-27BA-4BBA-B14D-4A2A23420956}" type="sibTrans" cxnId="{9F12008E-E99D-4975-B188-3A5741264B45}">
      <dgm:prSet/>
      <dgm:spPr/>
      <dgm:t>
        <a:bodyPr/>
        <a:lstStyle/>
        <a:p>
          <a:endParaRPr lang="pl-PL"/>
        </a:p>
      </dgm:t>
    </dgm:pt>
    <dgm:pt modelId="{505AFFBD-0246-4B3F-B412-B514439D49A3}" type="pres">
      <dgm:prSet presAssocID="{EA6B0CFD-62E0-4EDD-93A0-6F0D0D57D09F}" presName="Name0" presStyleCnt="0">
        <dgm:presLayoutVars>
          <dgm:dir/>
          <dgm:resizeHandles val="exact"/>
        </dgm:presLayoutVars>
      </dgm:prSet>
      <dgm:spPr/>
    </dgm:pt>
    <dgm:pt modelId="{54F7BFA9-642C-4B23-A3DA-02BCDEC5CD85}" type="pres">
      <dgm:prSet presAssocID="{EA6B0CFD-62E0-4EDD-93A0-6F0D0D57D09F}" presName="fgShape" presStyleLbl="fgShp" presStyleIdx="0" presStyleCnt="1"/>
      <dgm:spPr/>
    </dgm:pt>
    <dgm:pt modelId="{08E7C009-1319-4E7B-BB2E-0BF3E16FF3C0}" type="pres">
      <dgm:prSet presAssocID="{EA6B0CFD-62E0-4EDD-93A0-6F0D0D57D09F}" presName="linComp" presStyleCnt="0"/>
      <dgm:spPr/>
    </dgm:pt>
    <dgm:pt modelId="{6F309D83-96D3-4409-AE4F-B3A215918641}" type="pres">
      <dgm:prSet presAssocID="{685C3364-B70F-4E1A-9616-B93AA38A9763}" presName="compNode" presStyleCnt="0"/>
      <dgm:spPr/>
    </dgm:pt>
    <dgm:pt modelId="{9601099D-6C43-4556-92CC-78D128C3CAAB}" type="pres">
      <dgm:prSet presAssocID="{685C3364-B70F-4E1A-9616-B93AA38A9763}" presName="bkgdShape" presStyleLbl="node1" presStyleIdx="0" presStyleCnt="3"/>
      <dgm:spPr/>
    </dgm:pt>
    <dgm:pt modelId="{C51455B2-0DB2-462D-B9F9-A42A9CA8CD10}" type="pres">
      <dgm:prSet presAssocID="{685C3364-B70F-4E1A-9616-B93AA38A9763}" presName="nodeTx" presStyleLbl="node1" presStyleIdx="0" presStyleCnt="3">
        <dgm:presLayoutVars>
          <dgm:bulletEnabled val="1"/>
        </dgm:presLayoutVars>
      </dgm:prSet>
      <dgm:spPr/>
    </dgm:pt>
    <dgm:pt modelId="{9801433C-0BD8-4856-97CC-81B9E870C188}" type="pres">
      <dgm:prSet presAssocID="{685C3364-B70F-4E1A-9616-B93AA38A9763}" presName="invisiNode" presStyleLbl="node1" presStyleIdx="0" presStyleCnt="3"/>
      <dgm:spPr/>
    </dgm:pt>
    <dgm:pt modelId="{8F7A954E-8128-4D4B-946C-B7471407B882}" type="pres">
      <dgm:prSet presAssocID="{685C3364-B70F-4E1A-9616-B93AA38A9763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4FD6770-76F7-4520-B212-7396C11FC081}" type="pres">
      <dgm:prSet presAssocID="{231813C2-9E9C-4303-8841-C50B192F86D6}" presName="sibTrans" presStyleLbl="sibTrans2D1" presStyleIdx="0" presStyleCnt="0"/>
      <dgm:spPr/>
    </dgm:pt>
    <dgm:pt modelId="{E808F030-2FA3-4216-8514-49369A6ECF0C}" type="pres">
      <dgm:prSet presAssocID="{D34A1B2A-BF96-46BC-AE64-48ECC2527AAD}" presName="compNode" presStyleCnt="0"/>
      <dgm:spPr/>
    </dgm:pt>
    <dgm:pt modelId="{D2B8C6C4-ED74-4203-8E22-5790D1656961}" type="pres">
      <dgm:prSet presAssocID="{D34A1B2A-BF96-46BC-AE64-48ECC2527AAD}" presName="bkgdShape" presStyleLbl="node1" presStyleIdx="1" presStyleCnt="3"/>
      <dgm:spPr/>
    </dgm:pt>
    <dgm:pt modelId="{8E2FCF11-D7C6-453A-ADDB-C9205CAD5439}" type="pres">
      <dgm:prSet presAssocID="{D34A1B2A-BF96-46BC-AE64-48ECC2527AAD}" presName="nodeTx" presStyleLbl="node1" presStyleIdx="1" presStyleCnt="3">
        <dgm:presLayoutVars>
          <dgm:bulletEnabled val="1"/>
        </dgm:presLayoutVars>
      </dgm:prSet>
      <dgm:spPr/>
    </dgm:pt>
    <dgm:pt modelId="{9D1B0D00-37C2-4CF6-B01F-953C003DB053}" type="pres">
      <dgm:prSet presAssocID="{D34A1B2A-BF96-46BC-AE64-48ECC2527AAD}" presName="invisiNode" presStyleLbl="node1" presStyleIdx="1" presStyleCnt="3"/>
      <dgm:spPr/>
    </dgm:pt>
    <dgm:pt modelId="{E433850E-66CC-4FFC-91A7-C47BDD27DB6C}" type="pres">
      <dgm:prSet presAssocID="{D34A1B2A-BF96-46BC-AE64-48ECC2527AAD}" presName="imagNode" presStyleLbl="fgImgPlace1" presStyleIdx="1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D383C59-48F2-4C3C-A139-FDCC1AB8FE36}" type="pres">
      <dgm:prSet presAssocID="{F1142079-F207-4C43-BA80-114E8103D582}" presName="sibTrans" presStyleLbl="sibTrans2D1" presStyleIdx="0" presStyleCnt="0"/>
      <dgm:spPr/>
    </dgm:pt>
    <dgm:pt modelId="{1C1E1193-1B24-41A8-87C6-AA6C4E0ED053}" type="pres">
      <dgm:prSet presAssocID="{23BDDA36-E27D-43BB-8B59-1B6BEAE42F82}" presName="compNode" presStyleCnt="0"/>
      <dgm:spPr/>
    </dgm:pt>
    <dgm:pt modelId="{74C80FC0-23B0-4720-B15B-228716AC93E7}" type="pres">
      <dgm:prSet presAssocID="{23BDDA36-E27D-43BB-8B59-1B6BEAE42F82}" presName="bkgdShape" presStyleLbl="node1" presStyleIdx="2" presStyleCnt="3"/>
      <dgm:spPr/>
    </dgm:pt>
    <dgm:pt modelId="{70137905-C0DF-4E93-8BDB-EBE5226EA57C}" type="pres">
      <dgm:prSet presAssocID="{23BDDA36-E27D-43BB-8B59-1B6BEAE42F82}" presName="nodeTx" presStyleLbl="node1" presStyleIdx="2" presStyleCnt="3">
        <dgm:presLayoutVars>
          <dgm:bulletEnabled val="1"/>
        </dgm:presLayoutVars>
      </dgm:prSet>
      <dgm:spPr/>
    </dgm:pt>
    <dgm:pt modelId="{48F926FC-A706-4722-BC38-BD2F09A01332}" type="pres">
      <dgm:prSet presAssocID="{23BDDA36-E27D-43BB-8B59-1B6BEAE42F82}" presName="invisiNode" presStyleLbl="node1" presStyleIdx="2" presStyleCnt="3"/>
      <dgm:spPr/>
    </dgm:pt>
    <dgm:pt modelId="{75445CD9-CF41-4B86-8BE6-AF90716CFC2A}" type="pres">
      <dgm:prSet presAssocID="{23BDDA36-E27D-43BB-8B59-1B6BEAE42F82}" presName="imagNode" presStyleLbl="fgImgPlace1" presStyleIdx="2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C147850A-552D-489C-8AE3-18E2BEAC435D}" type="presOf" srcId="{23BDDA36-E27D-43BB-8B59-1B6BEAE42F82}" destId="{70137905-C0DF-4E93-8BDB-EBE5226EA57C}" srcOrd="1" destOrd="0" presId="urn:microsoft.com/office/officeart/2005/8/layout/hList7"/>
    <dgm:cxn modelId="{8004492B-5803-4112-902A-5F4831687EF9}" srcId="{EA6B0CFD-62E0-4EDD-93A0-6F0D0D57D09F}" destId="{D34A1B2A-BF96-46BC-AE64-48ECC2527AAD}" srcOrd="1" destOrd="0" parTransId="{7DCCFEED-45E7-49EE-A266-ABF2DD05CC78}" sibTransId="{F1142079-F207-4C43-BA80-114E8103D582}"/>
    <dgm:cxn modelId="{79497B60-FB9E-47EB-B0EF-13593A6687EF}" type="presOf" srcId="{685C3364-B70F-4E1A-9616-B93AA38A9763}" destId="{9601099D-6C43-4556-92CC-78D128C3CAAB}" srcOrd="0" destOrd="0" presId="urn:microsoft.com/office/officeart/2005/8/layout/hList7"/>
    <dgm:cxn modelId="{49ECCE67-A94B-4A8D-B18D-BD2DF06C212C}" type="presOf" srcId="{D34A1B2A-BF96-46BC-AE64-48ECC2527AAD}" destId="{D2B8C6C4-ED74-4203-8E22-5790D1656961}" srcOrd="0" destOrd="0" presId="urn:microsoft.com/office/officeart/2005/8/layout/hList7"/>
    <dgm:cxn modelId="{FE883E4E-27ED-416B-9E2A-1EC59D49D6BB}" type="presOf" srcId="{D34A1B2A-BF96-46BC-AE64-48ECC2527AAD}" destId="{8E2FCF11-D7C6-453A-ADDB-C9205CAD5439}" srcOrd="1" destOrd="0" presId="urn:microsoft.com/office/officeart/2005/8/layout/hList7"/>
    <dgm:cxn modelId="{650C7C73-C7E8-4FA5-BB84-357D865A91B8}" type="presOf" srcId="{23BDDA36-E27D-43BB-8B59-1B6BEAE42F82}" destId="{74C80FC0-23B0-4720-B15B-228716AC93E7}" srcOrd="0" destOrd="0" presId="urn:microsoft.com/office/officeart/2005/8/layout/hList7"/>
    <dgm:cxn modelId="{80C88D73-53AA-479F-8A41-F490DE70DA04}" type="presOf" srcId="{685C3364-B70F-4E1A-9616-B93AA38A9763}" destId="{C51455B2-0DB2-462D-B9F9-A42A9CA8CD10}" srcOrd="1" destOrd="0" presId="urn:microsoft.com/office/officeart/2005/8/layout/hList7"/>
    <dgm:cxn modelId="{B03DC37A-205E-43FE-8241-2FC0794A36BF}" type="presOf" srcId="{F1142079-F207-4C43-BA80-114E8103D582}" destId="{AD383C59-48F2-4C3C-A139-FDCC1AB8FE36}" srcOrd="0" destOrd="0" presId="urn:microsoft.com/office/officeart/2005/8/layout/hList7"/>
    <dgm:cxn modelId="{9F12008E-E99D-4975-B188-3A5741264B45}" srcId="{EA6B0CFD-62E0-4EDD-93A0-6F0D0D57D09F}" destId="{23BDDA36-E27D-43BB-8B59-1B6BEAE42F82}" srcOrd="2" destOrd="0" parTransId="{283D56B8-0443-4EC5-A2E6-3F90E864A5C6}" sibTransId="{71A669D5-27BA-4BBA-B14D-4A2A23420956}"/>
    <dgm:cxn modelId="{E6F561B3-4FE5-4D8A-BAD5-DF0675243DE8}" srcId="{EA6B0CFD-62E0-4EDD-93A0-6F0D0D57D09F}" destId="{685C3364-B70F-4E1A-9616-B93AA38A9763}" srcOrd="0" destOrd="0" parTransId="{7496E2E2-B101-4F2B-AAF3-EE16491285B2}" sibTransId="{231813C2-9E9C-4303-8841-C50B192F86D6}"/>
    <dgm:cxn modelId="{C304ACBD-AE9F-4314-864D-069DCDD006F7}" type="presOf" srcId="{EA6B0CFD-62E0-4EDD-93A0-6F0D0D57D09F}" destId="{505AFFBD-0246-4B3F-B412-B514439D49A3}" srcOrd="0" destOrd="0" presId="urn:microsoft.com/office/officeart/2005/8/layout/hList7"/>
    <dgm:cxn modelId="{A85110C8-FD02-43BD-84F1-EDBEF5AE55E9}" type="presOf" srcId="{231813C2-9E9C-4303-8841-C50B192F86D6}" destId="{74FD6770-76F7-4520-B212-7396C11FC081}" srcOrd="0" destOrd="0" presId="urn:microsoft.com/office/officeart/2005/8/layout/hList7"/>
    <dgm:cxn modelId="{3E1657EC-A60B-4A38-A8BE-ABBE77CF9373}" type="presParOf" srcId="{505AFFBD-0246-4B3F-B412-B514439D49A3}" destId="{54F7BFA9-642C-4B23-A3DA-02BCDEC5CD85}" srcOrd="0" destOrd="0" presId="urn:microsoft.com/office/officeart/2005/8/layout/hList7"/>
    <dgm:cxn modelId="{CA3571B2-DE8B-4842-A085-3B64CE723B66}" type="presParOf" srcId="{505AFFBD-0246-4B3F-B412-B514439D49A3}" destId="{08E7C009-1319-4E7B-BB2E-0BF3E16FF3C0}" srcOrd="1" destOrd="0" presId="urn:microsoft.com/office/officeart/2005/8/layout/hList7"/>
    <dgm:cxn modelId="{9CBF9C7A-27A4-46E7-B419-A870E8D027BC}" type="presParOf" srcId="{08E7C009-1319-4E7B-BB2E-0BF3E16FF3C0}" destId="{6F309D83-96D3-4409-AE4F-B3A215918641}" srcOrd="0" destOrd="0" presId="urn:microsoft.com/office/officeart/2005/8/layout/hList7"/>
    <dgm:cxn modelId="{D6CB5A7D-26B3-4E6E-8C66-DA3C8CF6E21F}" type="presParOf" srcId="{6F309D83-96D3-4409-AE4F-B3A215918641}" destId="{9601099D-6C43-4556-92CC-78D128C3CAAB}" srcOrd="0" destOrd="0" presId="urn:microsoft.com/office/officeart/2005/8/layout/hList7"/>
    <dgm:cxn modelId="{B9E05AEE-D6BD-488E-9F90-31D58603960D}" type="presParOf" srcId="{6F309D83-96D3-4409-AE4F-B3A215918641}" destId="{C51455B2-0DB2-462D-B9F9-A42A9CA8CD10}" srcOrd="1" destOrd="0" presId="urn:microsoft.com/office/officeart/2005/8/layout/hList7"/>
    <dgm:cxn modelId="{5A2C1F4F-F749-4250-B4D6-D09A389B35DD}" type="presParOf" srcId="{6F309D83-96D3-4409-AE4F-B3A215918641}" destId="{9801433C-0BD8-4856-97CC-81B9E870C188}" srcOrd="2" destOrd="0" presId="urn:microsoft.com/office/officeart/2005/8/layout/hList7"/>
    <dgm:cxn modelId="{D4F4199D-BFB8-4D53-B7A8-8529D0359F2F}" type="presParOf" srcId="{6F309D83-96D3-4409-AE4F-B3A215918641}" destId="{8F7A954E-8128-4D4B-946C-B7471407B882}" srcOrd="3" destOrd="0" presId="urn:microsoft.com/office/officeart/2005/8/layout/hList7"/>
    <dgm:cxn modelId="{B5F6337F-40A7-4FB0-97C7-F098BEBB0B07}" type="presParOf" srcId="{08E7C009-1319-4E7B-BB2E-0BF3E16FF3C0}" destId="{74FD6770-76F7-4520-B212-7396C11FC081}" srcOrd="1" destOrd="0" presId="urn:microsoft.com/office/officeart/2005/8/layout/hList7"/>
    <dgm:cxn modelId="{3DD15F38-DD80-4A67-B31B-E4F87549D1FE}" type="presParOf" srcId="{08E7C009-1319-4E7B-BB2E-0BF3E16FF3C0}" destId="{E808F030-2FA3-4216-8514-49369A6ECF0C}" srcOrd="2" destOrd="0" presId="urn:microsoft.com/office/officeart/2005/8/layout/hList7"/>
    <dgm:cxn modelId="{E1B34A1B-4423-4E89-BA11-223223080459}" type="presParOf" srcId="{E808F030-2FA3-4216-8514-49369A6ECF0C}" destId="{D2B8C6C4-ED74-4203-8E22-5790D1656961}" srcOrd="0" destOrd="0" presId="urn:microsoft.com/office/officeart/2005/8/layout/hList7"/>
    <dgm:cxn modelId="{F1B7F737-3F4D-48B0-88D9-B8383119C70D}" type="presParOf" srcId="{E808F030-2FA3-4216-8514-49369A6ECF0C}" destId="{8E2FCF11-D7C6-453A-ADDB-C9205CAD5439}" srcOrd="1" destOrd="0" presId="urn:microsoft.com/office/officeart/2005/8/layout/hList7"/>
    <dgm:cxn modelId="{C4EA07FF-7236-4260-818C-0C5FB4025CB6}" type="presParOf" srcId="{E808F030-2FA3-4216-8514-49369A6ECF0C}" destId="{9D1B0D00-37C2-4CF6-B01F-953C003DB053}" srcOrd="2" destOrd="0" presId="urn:microsoft.com/office/officeart/2005/8/layout/hList7"/>
    <dgm:cxn modelId="{1C91EA11-8234-48CD-BE42-24682DED7736}" type="presParOf" srcId="{E808F030-2FA3-4216-8514-49369A6ECF0C}" destId="{E433850E-66CC-4FFC-91A7-C47BDD27DB6C}" srcOrd="3" destOrd="0" presId="urn:microsoft.com/office/officeart/2005/8/layout/hList7"/>
    <dgm:cxn modelId="{E5021791-C702-40FD-AB96-A4E47F0517AB}" type="presParOf" srcId="{08E7C009-1319-4E7B-BB2E-0BF3E16FF3C0}" destId="{AD383C59-48F2-4C3C-A139-FDCC1AB8FE36}" srcOrd="3" destOrd="0" presId="urn:microsoft.com/office/officeart/2005/8/layout/hList7"/>
    <dgm:cxn modelId="{E8762AF8-F8F7-4B48-9688-E21B85C7A6FA}" type="presParOf" srcId="{08E7C009-1319-4E7B-BB2E-0BF3E16FF3C0}" destId="{1C1E1193-1B24-41A8-87C6-AA6C4E0ED053}" srcOrd="4" destOrd="0" presId="urn:microsoft.com/office/officeart/2005/8/layout/hList7"/>
    <dgm:cxn modelId="{BCBE322C-21AB-4BBE-8781-C775EE78C082}" type="presParOf" srcId="{1C1E1193-1B24-41A8-87C6-AA6C4E0ED053}" destId="{74C80FC0-23B0-4720-B15B-228716AC93E7}" srcOrd="0" destOrd="0" presId="urn:microsoft.com/office/officeart/2005/8/layout/hList7"/>
    <dgm:cxn modelId="{8D79EB51-FF25-4882-91F4-62E4B76F68C4}" type="presParOf" srcId="{1C1E1193-1B24-41A8-87C6-AA6C4E0ED053}" destId="{70137905-C0DF-4E93-8BDB-EBE5226EA57C}" srcOrd="1" destOrd="0" presId="urn:microsoft.com/office/officeart/2005/8/layout/hList7"/>
    <dgm:cxn modelId="{FC50F02B-EA45-4784-86DA-C7A3B2483848}" type="presParOf" srcId="{1C1E1193-1B24-41A8-87C6-AA6C4E0ED053}" destId="{48F926FC-A706-4722-BC38-BD2F09A01332}" srcOrd="2" destOrd="0" presId="urn:microsoft.com/office/officeart/2005/8/layout/hList7"/>
    <dgm:cxn modelId="{766020F0-36CB-4A55-87BC-CAAECA5BBC6B}" type="presParOf" srcId="{1C1E1193-1B24-41A8-87C6-AA6C4E0ED053}" destId="{75445CD9-CF41-4B86-8BE6-AF90716CFC2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E5976DB-DFE1-4D03-9C4B-15351D5D957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49519D8-A132-48E1-9D56-2FE3D5EDF185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pl-PL" sz="1400" b="1" dirty="0"/>
            <a:t>Moduł uzupełniany wyłącznie przez podmioty zobligowane do stosowania ustawy Pzp. Wykazuję jedynie zamówienia, </a:t>
          </a:r>
          <a:r>
            <a:rPr lang="pl-PL" sz="1400" b="1" u="sng" dirty="0"/>
            <a:t>których szacunkowa wartość przekracza 30 tys. euro netto</a:t>
          </a:r>
        </a:p>
      </dgm:t>
    </dgm:pt>
    <dgm:pt modelId="{B8D45550-B310-41B2-B16A-D94000180E6B}" type="parTrans" cxnId="{938B4CAA-DB8D-45A0-A3BD-5F7487FE7218}">
      <dgm:prSet/>
      <dgm:spPr/>
      <dgm:t>
        <a:bodyPr/>
        <a:lstStyle/>
        <a:p>
          <a:endParaRPr lang="pl-PL"/>
        </a:p>
      </dgm:t>
    </dgm:pt>
    <dgm:pt modelId="{75DD2514-0E15-4D04-849C-274849520780}" type="sibTrans" cxnId="{938B4CAA-DB8D-45A0-A3BD-5F7487FE7218}">
      <dgm:prSet/>
      <dgm:spPr>
        <a:ln>
          <a:solidFill>
            <a:srgbClr val="1A9311"/>
          </a:solidFill>
        </a:ln>
      </dgm:spPr>
      <dgm:t>
        <a:bodyPr/>
        <a:lstStyle/>
        <a:p>
          <a:endParaRPr lang="pl-PL"/>
        </a:p>
      </dgm:t>
    </dgm:pt>
    <dgm:pt modelId="{087913A1-9926-43A7-BADF-BCF0680CD4F2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pl-PL" sz="1400" dirty="0"/>
            <a:t>Konieczność uzupełnienia danych przez podmioty niezobligowane do stosowania ustawy Pzp </a:t>
          </a:r>
          <a:r>
            <a:rPr lang="pl-PL" sz="1400" b="1" u="sng" dirty="0"/>
            <a:t>jedynie w odniesieniu do postępowania podlegającego kontroli przez IP-MZ</a:t>
          </a:r>
        </a:p>
      </dgm:t>
    </dgm:pt>
    <dgm:pt modelId="{F7C3DC10-2366-4E06-BB27-34D4DB584038}" type="parTrans" cxnId="{A1CDD350-F183-46CF-9B64-BFC3CC7732F2}">
      <dgm:prSet/>
      <dgm:spPr/>
      <dgm:t>
        <a:bodyPr/>
        <a:lstStyle/>
        <a:p>
          <a:endParaRPr lang="pl-PL"/>
        </a:p>
      </dgm:t>
    </dgm:pt>
    <dgm:pt modelId="{52D7959A-2E33-4D01-A94A-44A790972889}" type="sibTrans" cxnId="{A1CDD350-F183-46CF-9B64-BFC3CC7732F2}">
      <dgm:prSet/>
      <dgm:spPr/>
      <dgm:t>
        <a:bodyPr/>
        <a:lstStyle/>
        <a:p>
          <a:endParaRPr lang="pl-PL"/>
        </a:p>
      </dgm:t>
    </dgm:pt>
    <dgm:pt modelId="{49F0BCC6-1B42-4822-9E82-F1DECB00A3F1}">
      <dgm:prSet phldrT="[Tekst]" custT="1"/>
      <dgm:spPr>
        <a:solidFill>
          <a:schemeClr val="accent1"/>
        </a:solidFill>
      </dgm:spPr>
      <dgm:t>
        <a:bodyPr/>
        <a:lstStyle/>
        <a:p>
          <a:endParaRPr lang="pl-PL" sz="800" dirty="0"/>
        </a:p>
        <a:p>
          <a:r>
            <a:rPr lang="pl-PL" sz="1400" dirty="0"/>
            <a:t>Uzupełniam część „Informacje o zamówieniu” oraz „Informacje o kontrakcie”. W części „Informacje </a:t>
          </a:r>
          <a:br>
            <a:rPr lang="pl-PL" sz="1400" dirty="0"/>
          </a:br>
          <a:r>
            <a:rPr lang="pl-PL" sz="1400" dirty="0"/>
            <a:t>o zamówieniu” </a:t>
          </a:r>
          <a:r>
            <a:rPr lang="pl-PL" sz="1400" b="1" u="sng" dirty="0"/>
            <a:t>nie załączam dokumentów. </a:t>
          </a:r>
          <a:r>
            <a:rPr lang="pl-PL" sz="1400" dirty="0"/>
            <a:t>W części „Informacje o kontrakcie” </a:t>
          </a:r>
          <a:r>
            <a:rPr lang="pl-PL" sz="1400" b="1" u="sng" dirty="0"/>
            <a:t>załączam zawartą umowę oraz wszystkie aneksy</a:t>
          </a:r>
          <a:r>
            <a:rPr lang="pl-PL" sz="800" b="1" u="sng" dirty="0"/>
            <a:t>. </a:t>
          </a:r>
        </a:p>
      </dgm:t>
    </dgm:pt>
    <dgm:pt modelId="{47DD4885-3EFD-4A25-A79B-BDFFE591809D}" type="parTrans" cxnId="{C95F9E4A-2752-4529-8DF4-971D99E7EB05}">
      <dgm:prSet/>
      <dgm:spPr/>
      <dgm:t>
        <a:bodyPr/>
        <a:lstStyle/>
        <a:p>
          <a:endParaRPr lang="pl-PL"/>
        </a:p>
      </dgm:t>
    </dgm:pt>
    <dgm:pt modelId="{BFDF81A6-8B81-4C30-AEA3-55366CBBE7DA}" type="sibTrans" cxnId="{C95F9E4A-2752-4529-8DF4-971D99E7EB05}">
      <dgm:prSet/>
      <dgm:spPr/>
      <dgm:t>
        <a:bodyPr/>
        <a:lstStyle/>
        <a:p>
          <a:endParaRPr lang="pl-PL"/>
        </a:p>
      </dgm:t>
    </dgm:pt>
    <dgm:pt modelId="{F6604F0F-5A6A-4E43-8BAE-8D64C938C287}">
      <dgm:prSet phldrT="[Tekst]" custT="1"/>
      <dgm:spPr>
        <a:solidFill>
          <a:schemeClr val="accent1"/>
        </a:solidFill>
      </dgm:spPr>
      <dgm:t>
        <a:bodyPr/>
        <a:lstStyle/>
        <a:p>
          <a:pPr>
            <a:spcAft>
              <a:spcPct val="35000"/>
            </a:spcAft>
          </a:pPr>
          <a:endParaRPr lang="pl-PL" sz="800" dirty="0"/>
        </a:p>
        <a:p>
          <a:pPr>
            <a:spcAft>
              <a:spcPts val="600"/>
            </a:spcAft>
          </a:pPr>
          <a:r>
            <a:rPr lang="pl-PL" sz="1200" dirty="0"/>
            <a:t>Uzupełnienie danych w części „Informacje o kontrakcie” </a:t>
          </a:r>
          <a:r>
            <a:rPr lang="pl-PL" sz="1200" b="1" u="sng" dirty="0"/>
            <a:t>jest możliwe po wcześniejszym przekazaniu do IP-MZ bloku „Informacje o zamówieniu”.</a:t>
          </a:r>
        </a:p>
        <a:p>
          <a:pPr>
            <a:spcAft>
              <a:spcPct val="35000"/>
            </a:spcAft>
          </a:pPr>
          <a:r>
            <a:rPr lang="pl-PL" sz="1200" b="1" dirty="0"/>
            <a:t>Numery kontraktów eksportowane są do listy wybieralnej w bloku „Zestawienie dokumentów”. Jeżeli rozliczam wydatek, którego podstawą poniesienia było postepowanie poniżej 30 tys. euro  netto, w polu  „Nr kontraktu” bloku „Zestawienie dokumentów” wybieram „Nie dotyczy” </a:t>
          </a:r>
        </a:p>
        <a:p>
          <a:pPr>
            <a:spcAft>
              <a:spcPct val="35000"/>
            </a:spcAft>
          </a:pPr>
          <a:endParaRPr lang="pl-PL" sz="800" dirty="0"/>
        </a:p>
      </dgm:t>
    </dgm:pt>
    <dgm:pt modelId="{216BCCC3-BF69-46BD-93A9-A827B8243068}" type="sibTrans" cxnId="{35D1C907-01A7-40CA-92A8-A6D6C6070D90}">
      <dgm:prSet/>
      <dgm:spPr/>
      <dgm:t>
        <a:bodyPr/>
        <a:lstStyle/>
        <a:p>
          <a:endParaRPr lang="pl-PL"/>
        </a:p>
      </dgm:t>
    </dgm:pt>
    <dgm:pt modelId="{87B13BC5-62DB-45A1-91CA-D4D8468EB078}" type="parTrans" cxnId="{35D1C907-01A7-40CA-92A8-A6D6C6070D90}">
      <dgm:prSet/>
      <dgm:spPr/>
      <dgm:t>
        <a:bodyPr/>
        <a:lstStyle/>
        <a:p>
          <a:endParaRPr lang="pl-PL"/>
        </a:p>
      </dgm:t>
    </dgm:pt>
    <dgm:pt modelId="{6F5EF469-A847-483B-9466-E254BA904158}" type="pres">
      <dgm:prSet presAssocID="{1E5976DB-DFE1-4D03-9C4B-15351D5D957B}" presName="Name0" presStyleCnt="0">
        <dgm:presLayoutVars>
          <dgm:chMax val="7"/>
          <dgm:chPref val="7"/>
          <dgm:dir/>
        </dgm:presLayoutVars>
      </dgm:prSet>
      <dgm:spPr/>
    </dgm:pt>
    <dgm:pt modelId="{F04A2325-5658-4FAB-9417-9D8EEE71A2AD}" type="pres">
      <dgm:prSet presAssocID="{1E5976DB-DFE1-4D03-9C4B-15351D5D957B}" presName="Name1" presStyleCnt="0"/>
      <dgm:spPr/>
    </dgm:pt>
    <dgm:pt modelId="{EB3F60FD-831E-4EBC-AE5F-8042AB105F76}" type="pres">
      <dgm:prSet presAssocID="{1E5976DB-DFE1-4D03-9C4B-15351D5D957B}" presName="cycle" presStyleCnt="0"/>
      <dgm:spPr/>
    </dgm:pt>
    <dgm:pt modelId="{E83EE926-5AE2-402C-9755-049067902716}" type="pres">
      <dgm:prSet presAssocID="{1E5976DB-DFE1-4D03-9C4B-15351D5D957B}" presName="srcNode" presStyleLbl="node1" presStyleIdx="0" presStyleCnt="4"/>
      <dgm:spPr/>
    </dgm:pt>
    <dgm:pt modelId="{6FDF2375-0108-421D-9AA2-832E894D7276}" type="pres">
      <dgm:prSet presAssocID="{1E5976DB-DFE1-4D03-9C4B-15351D5D957B}" presName="conn" presStyleLbl="parChTrans1D2" presStyleIdx="0" presStyleCnt="1"/>
      <dgm:spPr/>
    </dgm:pt>
    <dgm:pt modelId="{2AEECBE2-BD4A-4702-A4D5-C244EDD94CAF}" type="pres">
      <dgm:prSet presAssocID="{1E5976DB-DFE1-4D03-9C4B-15351D5D957B}" presName="extraNode" presStyleLbl="node1" presStyleIdx="0" presStyleCnt="4"/>
      <dgm:spPr/>
    </dgm:pt>
    <dgm:pt modelId="{919CFDFD-8156-4311-BC76-B42DE8F3B146}" type="pres">
      <dgm:prSet presAssocID="{1E5976DB-DFE1-4D03-9C4B-15351D5D957B}" presName="dstNode" presStyleLbl="node1" presStyleIdx="0" presStyleCnt="4"/>
      <dgm:spPr/>
    </dgm:pt>
    <dgm:pt modelId="{F7EEC70E-B5A0-49C7-8F8C-0D119B513412}" type="pres">
      <dgm:prSet presAssocID="{649519D8-A132-48E1-9D56-2FE3D5EDF185}" presName="text_1" presStyleLbl="node1" presStyleIdx="0" presStyleCnt="4">
        <dgm:presLayoutVars>
          <dgm:bulletEnabled val="1"/>
        </dgm:presLayoutVars>
      </dgm:prSet>
      <dgm:spPr/>
    </dgm:pt>
    <dgm:pt modelId="{531546A5-AD35-4248-B6E0-6E48B1913DFD}" type="pres">
      <dgm:prSet presAssocID="{649519D8-A132-48E1-9D56-2FE3D5EDF185}" presName="accent_1" presStyleCnt="0"/>
      <dgm:spPr/>
    </dgm:pt>
    <dgm:pt modelId="{8314A623-A0C1-4D50-8AFC-ED06F1C88331}" type="pres">
      <dgm:prSet presAssocID="{649519D8-A132-48E1-9D56-2FE3D5EDF185}" presName="accentRepeatNode" presStyleLbl="solidFgAcc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B2F5020-8D7A-4CEC-AAC6-CBBC464AE8F4}" type="pres">
      <dgm:prSet presAssocID="{087913A1-9926-43A7-BADF-BCF0680CD4F2}" presName="text_2" presStyleLbl="node1" presStyleIdx="1" presStyleCnt="4">
        <dgm:presLayoutVars>
          <dgm:bulletEnabled val="1"/>
        </dgm:presLayoutVars>
      </dgm:prSet>
      <dgm:spPr/>
    </dgm:pt>
    <dgm:pt modelId="{7FEF0920-151C-4E85-94CC-FC6FB229C811}" type="pres">
      <dgm:prSet presAssocID="{087913A1-9926-43A7-BADF-BCF0680CD4F2}" presName="accent_2" presStyleCnt="0"/>
      <dgm:spPr/>
    </dgm:pt>
    <dgm:pt modelId="{AE0FE19A-197A-4367-8D8C-AD9A29A82A32}" type="pres">
      <dgm:prSet presAssocID="{087913A1-9926-43A7-BADF-BCF0680CD4F2}" presName="accentRepeatNode" presStyleLbl="solidFgAcc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7FA37B6-8193-4DAA-AC64-93603964C4C1}" type="pres">
      <dgm:prSet presAssocID="{49F0BCC6-1B42-4822-9E82-F1DECB00A3F1}" presName="text_3" presStyleLbl="node1" presStyleIdx="2" presStyleCnt="4" custScaleY="100000" custLinFactNeighborX="377" custLinFactNeighborY="-12">
        <dgm:presLayoutVars>
          <dgm:bulletEnabled val="1"/>
        </dgm:presLayoutVars>
      </dgm:prSet>
      <dgm:spPr/>
    </dgm:pt>
    <dgm:pt modelId="{4AF0009B-6DB6-4724-9864-EA48359996DF}" type="pres">
      <dgm:prSet presAssocID="{49F0BCC6-1B42-4822-9E82-F1DECB00A3F1}" presName="accent_3" presStyleCnt="0"/>
      <dgm:spPr/>
    </dgm:pt>
    <dgm:pt modelId="{00158539-6C23-4CCE-A109-C31F39CF0850}" type="pres">
      <dgm:prSet presAssocID="{49F0BCC6-1B42-4822-9E82-F1DECB00A3F1}" presName="accentRepeatNode" presStyleLbl="solidFgAcc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A6F6F83-B888-40F4-8461-FCDBC9314339}" type="pres">
      <dgm:prSet presAssocID="{F6604F0F-5A6A-4E43-8BAE-8D64C938C287}" presName="text_4" presStyleLbl="node1" presStyleIdx="3" presStyleCnt="4" custScaleX="99114" custScaleY="157930" custLinFactNeighborX="495" custLinFactNeighborY="-3340">
        <dgm:presLayoutVars>
          <dgm:bulletEnabled val="1"/>
        </dgm:presLayoutVars>
      </dgm:prSet>
      <dgm:spPr/>
    </dgm:pt>
    <dgm:pt modelId="{DE32852B-5D69-4632-96F2-BA65899550D0}" type="pres">
      <dgm:prSet presAssocID="{F6604F0F-5A6A-4E43-8BAE-8D64C938C287}" presName="accent_4" presStyleCnt="0"/>
      <dgm:spPr/>
    </dgm:pt>
    <dgm:pt modelId="{7D583806-F565-4C94-B0F2-FC91F544FB9B}" type="pres">
      <dgm:prSet presAssocID="{F6604F0F-5A6A-4E43-8BAE-8D64C938C287}" presName="accentRepeatNode" presStyleLbl="solidFgAcc1" presStyleIdx="3" presStyleCnt="4" custScaleX="117088" custScaleY="121000" custLinFactNeighborX="-5029" custLinFactNeighborY="-222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35D1C907-01A7-40CA-92A8-A6D6C6070D90}" srcId="{1E5976DB-DFE1-4D03-9C4B-15351D5D957B}" destId="{F6604F0F-5A6A-4E43-8BAE-8D64C938C287}" srcOrd="3" destOrd="0" parTransId="{87B13BC5-62DB-45A1-91CA-D4D8468EB078}" sibTransId="{216BCCC3-BF69-46BD-93A9-A827B8243068}"/>
    <dgm:cxn modelId="{6094E71E-CBEB-4AAC-AE6C-0120E0528C88}" type="presOf" srcId="{649519D8-A132-48E1-9D56-2FE3D5EDF185}" destId="{F7EEC70E-B5A0-49C7-8F8C-0D119B513412}" srcOrd="0" destOrd="0" presId="urn:microsoft.com/office/officeart/2008/layout/VerticalCurvedList"/>
    <dgm:cxn modelId="{F587D440-B7BC-4778-BAA0-B5A988132C67}" type="presOf" srcId="{75DD2514-0E15-4D04-849C-274849520780}" destId="{6FDF2375-0108-421D-9AA2-832E894D7276}" srcOrd="0" destOrd="0" presId="urn:microsoft.com/office/officeart/2008/layout/VerticalCurvedList"/>
    <dgm:cxn modelId="{C95F9E4A-2752-4529-8DF4-971D99E7EB05}" srcId="{1E5976DB-DFE1-4D03-9C4B-15351D5D957B}" destId="{49F0BCC6-1B42-4822-9E82-F1DECB00A3F1}" srcOrd="2" destOrd="0" parTransId="{47DD4885-3EFD-4A25-A79B-BDFFE591809D}" sibTransId="{BFDF81A6-8B81-4C30-AEA3-55366CBBE7DA}"/>
    <dgm:cxn modelId="{A1CDD350-F183-46CF-9B64-BFC3CC7732F2}" srcId="{1E5976DB-DFE1-4D03-9C4B-15351D5D957B}" destId="{087913A1-9926-43A7-BADF-BCF0680CD4F2}" srcOrd="1" destOrd="0" parTransId="{F7C3DC10-2366-4E06-BB27-34D4DB584038}" sibTransId="{52D7959A-2E33-4D01-A94A-44A790972889}"/>
    <dgm:cxn modelId="{C76A8457-15F3-4CA3-AD51-1DB6657C9F31}" type="presOf" srcId="{1E5976DB-DFE1-4D03-9C4B-15351D5D957B}" destId="{6F5EF469-A847-483B-9466-E254BA904158}" srcOrd="0" destOrd="0" presId="urn:microsoft.com/office/officeart/2008/layout/VerticalCurvedList"/>
    <dgm:cxn modelId="{938B4CAA-DB8D-45A0-A3BD-5F7487FE7218}" srcId="{1E5976DB-DFE1-4D03-9C4B-15351D5D957B}" destId="{649519D8-A132-48E1-9D56-2FE3D5EDF185}" srcOrd="0" destOrd="0" parTransId="{B8D45550-B310-41B2-B16A-D94000180E6B}" sibTransId="{75DD2514-0E15-4D04-849C-274849520780}"/>
    <dgm:cxn modelId="{B2CC13C2-66CD-4430-8AB6-F91AD5F15549}" type="presOf" srcId="{49F0BCC6-1B42-4822-9E82-F1DECB00A3F1}" destId="{97FA37B6-8193-4DAA-AC64-93603964C4C1}" srcOrd="0" destOrd="0" presId="urn:microsoft.com/office/officeart/2008/layout/VerticalCurvedList"/>
    <dgm:cxn modelId="{99AC93D2-CB59-45C1-8068-BF1FC60B308B}" type="presOf" srcId="{F6604F0F-5A6A-4E43-8BAE-8D64C938C287}" destId="{0A6F6F83-B888-40F4-8461-FCDBC9314339}" srcOrd="0" destOrd="0" presId="urn:microsoft.com/office/officeart/2008/layout/VerticalCurvedList"/>
    <dgm:cxn modelId="{DC8DC2D5-40A6-48FD-AF7F-C3FFC0AC6EF4}" type="presOf" srcId="{087913A1-9926-43A7-BADF-BCF0680CD4F2}" destId="{0B2F5020-8D7A-4CEC-AAC6-CBBC464AE8F4}" srcOrd="0" destOrd="0" presId="urn:microsoft.com/office/officeart/2008/layout/VerticalCurvedList"/>
    <dgm:cxn modelId="{6C49DD57-9B80-4EB2-AE32-3DFE9F13558A}" type="presParOf" srcId="{6F5EF469-A847-483B-9466-E254BA904158}" destId="{F04A2325-5658-4FAB-9417-9D8EEE71A2AD}" srcOrd="0" destOrd="0" presId="urn:microsoft.com/office/officeart/2008/layout/VerticalCurvedList"/>
    <dgm:cxn modelId="{1D15C0D5-FB65-4B6D-8A24-2BDDB93B7511}" type="presParOf" srcId="{F04A2325-5658-4FAB-9417-9D8EEE71A2AD}" destId="{EB3F60FD-831E-4EBC-AE5F-8042AB105F76}" srcOrd="0" destOrd="0" presId="urn:microsoft.com/office/officeart/2008/layout/VerticalCurvedList"/>
    <dgm:cxn modelId="{443C2564-1509-4C34-8C27-07DF8615772B}" type="presParOf" srcId="{EB3F60FD-831E-4EBC-AE5F-8042AB105F76}" destId="{E83EE926-5AE2-402C-9755-049067902716}" srcOrd="0" destOrd="0" presId="urn:microsoft.com/office/officeart/2008/layout/VerticalCurvedList"/>
    <dgm:cxn modelId="{92541161-F0BF-415B-8A28-6C45FC5BE903}" type="presParOf" srcId="{EB3F60FD-831E-4EBC-AE5F-8042AB105F76}" destId="{6FDF2375-0108-421D-9AA2-832E894D7276}" srcOrd="1" destOrd="0" presId="urn:microsoft.com/office/officeart/2008/layout/VerticalCurvedList"/>
    <dgm:cxn modelId="{764D30BD-A1D1-402F-BB6C-1C074D0161FB}" type="presParOf" srcId="{EB3F60FD-831E-4EBC-AE5F-8042AB105F76}" destId="{2AEECBE2-BD4A-4702-A4D5-C244EDD94CAF}" srcOrd="2" destOrd="0" presId="urn:microsoft.com/office/officeart/2008/layout/VerticalCurvedList"/>
    <dgm:cxn modelId="{AA7E33EC-7D66-4A51-9504-F2BFB7DB11B3}" type="presParOf" srcId="{EB3F60FD-831E-4EBC-AE5F-8042AB105F76}" destId="{919CFDFD-8156-4311-BC76-B42DE8F3B146}" srcOrd="3" destOrd="0" presId="urn:microsoft.com/office/officeart/2008/layout/VerticalCurvedList"/>
    <dgm:cxn modelId="{99912873-953C-409F-A2B4-CDEE07072CD4}" type="presParOf" srcId="{F04A2325-5658-4FAB-9417-9D8EEE71A2AD}" destId="{F7EEC70E-B5A0-49C7-8F8C-0D119B513412}" srcOrd="1" destOrd="0" presId="urn:microsoft.com/office/officeart/2008/layout/VerticalCurvedList"/>
    <dgm:cxn modelId="{B3D7CD70-02D7-4744-BA64-4E7A596B0117}" type="presParOf" srcId="{F04A2325-5658-4FAB-9417-9D8EEE71A2AD}" destId="{531546A5-AD35-4248-B6E0-6E48B1913DFD}" srcOrd="2" destOrd="0" presId="urn:microsoft.com/office/officeart/2008/layout/VerticalCurvedList"/>
    <dgm:cxn modelId="{FBA6423B-CD84-4749-8092-CE174667B874}" type="presParOf" srcId="{531546A5-AD35-4248-B6E0-6E48B1913DFD}" destId="{8314A623-A0C1-4D50-8AFC-ED06F1C88331}" srcOrd="0" destOrd="0" presId="urn:microsoft.com/office/officeart/2008/layout/VerticalCurvedList"/>
    <dgm:cxn modelId="{D7E47EF3-390B-4FF5-8682-98DD0361739A}" type="presParOf" srcId="{F04A2325-5658-4FAB-9417-9D8EEE71A2AD}" destId="{0B2F5020-8D7A-4CEC-AAC6-CBBC464AE8F4}" srcOrd="3" destOrd="0" presId="urn:microsoft.com/office/officeart/2008/layout/VerticalCurvedList"/>
    <dgm:cxn modelId="{7F8B1D20-AA70-437A-9688-F27C26FECD07}" type="presParOf" srcId="{F04A2325-5658-4FAB-9417-9D8EEE71A2AD}" destId="{7FEF0920-151C-4E85-94CC-FC6FB229C811}" srcOrd="4" destOrd="0" presId="urn:microsoft.com/office/officeart/2008/layout/VerticalCurvedList"/>
    <dgm:cxn modelId="{6E935CBC-82EC-4189-BE2A-CCCAAE5F8D15}" type="presParOf" srcId="{7FEF0920-151C-4E85-94CC-FC6FB229C811}" destId="{AE0FE19A-197A-4367-8D8C-AD9A29A82A32}" srcOrd="0" destOrd="0" presId="urn:microsoft.com/office/officeart/2008/layout/VerticalCurvedList"/>
    <dgm:cxn modelId="{542DBB3F-649E-4C78-B580-C935828DF36D}" type="presParOf" srcId="{F04A2325-5658-4FAB-9417-9D8EEE71A2AD}" destId="{97FA37B6-8193-4DAA-AC64-93603964C4C1}" srcOrd="5" destOrd="0" presId="urn:microsoft.com/office/officeart/2008/layout/VerticalCurvedList"/>
    <dgm:cxn modelId="{36991EE3-B1F1-4FEC-9B6E-E5D392508B1F}" type="presParOf" srcId="{F04A2325-5658-4FAB-9417-9D8EEE71A2AD}" destId="{4AF0009B-6DB6-4724-9864-EA48359996DF}" srcOrd="6" destOrd="0" presId="urn:microsoft.com/office/officeart/2008/layout/VerticalCurvedList"/>
    <dgm:cxn modelId="{6A094ADA-67FC-4DD4-AFAD-050942CEDEB7}" type="presParOf" srcId="{4AF0009B-6DB6-4724-9864-EA48359996DF}" destId="{00158539-6C23-4CCE-A109-C31F39CF0850}" srcOrd="0" destOrd="0" presId="urn:microsoft.com/office/officeart/2008/layout/VerticalCurvedList"/>
    <dgm:cxn modelId="{57A1A757-CF7B-49FB-8B31-505B685FA32D}" type="presParOf" srcId="{F04A2325-5658-4FAB-9417-9D8EEE71A2AD}" destId="{0A6F6F83-B888-40F4-8461-FCDBC9314339}" srcOrd="7" destOrd="0" presId="urn:microsoft.com/office/officeart/2008/layout/VerticalCurvedList"/>
    <dgm:cxn modelId="{37C9F4FA-9B18-4781-BF29-6AA22CBD9644}" type="presParOf" srcId="{F04A2325-5658-4FAB-9417-9D8EEE71A2AD}" destId="{DE32852B-5D69-4632-96F2-BA65899550D0}" srcOrd="8" destOrd="0" presId="urn:microsoft.com/office/officeart/2008/layout/VerticalCurvedList"/>
    <dgm:cxn modelId="{E80BF03C-DE1D-4DF5-9A52-749AF57EDE47}" type="presParOf" srcId="{DE32852B-5D69-4632-96F2-BA65899550D0}" destId="{7D583806-F565-4C94-B0F2-FC91F544FB9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D710B4C-FC51-4718-A183-57032ED823B0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C6540501-B389-4EBA-B1A3-945F087210FF}">
      <dgm:prSet phldrT="[Tekst]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endParaRPr lang="pl-PL" dirty="0"/>
        </a:p>
      </dgm:t>
    </dgm:pt>
    <dgm:pt modelId="{4CCA738A-AA8D-4313-932B-B0A561BE40F4}" type="parTrans" cxnId="{A33AA5F3-1038-42A8-8AF5-5A6D0A18A17B}">
      <dgm:prSet/>
      <dgm:spPr/>
      <dgm:t>
        <a:bodyPr/>
        <a:lstStyle/>
        <a:p>
          <a:endParaRPr lang="pl-PL"/>
        </a:p>
      </dgm:t>
    </dgm:pt>
    <dgm:pt modelId="{977E0063-6405-40AD-879E-1DDF07D31930}" type="sibTrans" cxnId="{A33AA5F3-1038-42A8-8AF5-5A6D0A18A17B}">
      <dgm:prSet/>
      <dgm:spPr/>
      <dgm:t>
        <a:bodyPr/>
        <a:lstStyle/>
        <a:p>
          <a:endParaRPr lang="pl-PL"/>
        </a:p>
      </dgm:t>
    </dgm:pt>
    <dgm:pt modelId="{886C4322-8B1B-4C9E-A9BC-A7B63E53D1A1}">
      <dgm:prSet/>
      <dgm:spPr>
        <a:ln>
          <a:solidFill>
            <a:schemeClr val="accent1"/>
          </a:solidFill>
        </a:ln>
      </dgm:spPr>
      <dgm:t>
        <a:bodyPr/>
        <a:lstStyle/>
        <a:p>
          <a:r>
            <a:rPr lang="pl-PL" dirty="0"/>
            <a:t>stosunek pracy</a:t>
          </a:r>
        </a:p>
      </dgm:t>
    </dgm:pt>
    <dgm:pt modelId="{09906D15-B12F-469F-8292-52737305C47E}" type="sibTrans" cxnId="{5243545B-9FD5-454D-8F5D-10DF9210AA35}">
      <dgm:prSet/>
      <dgm:spPr/>
      <dgm:t>
        <a:bodyPr/>
        <a:lstStyle/>
        <a:p>
          <a:endParaRPr lang="pl-PL"/>
        </a:p>
      </dgm:t>
    </dgm:pt>
    <dgm:pt modelId="{0BFDCDB8-F531-4ED2-B648-A711EA2787DE}" type="parTrans" cxnId="{5243545B-9FD5-454D-8F5D-10DF9210AA35}">
      <dgm:prSet/>
      <dgm:spPr/>
      <dgm:t>
        <a:bodyPr/>
        <a:lstStyle/>
        <a:p>
          <a:endParaRPr lang="pl-PL"/>
        </a:p>
      </dgm:t>
    </dgm:pt>
    <dgm:pt modelId="{C2B782EC-EE9C-48C9-879D-BEA8C7814F3B}" type="pres">
      <dgm:prSet presAssocID="{ED710B4C-FC51-4718-A183-57032ED823B0}" presName="diagram" presStyleCnt="0">
        <dgm:presLayoutVars>
          <dgm:dir/>
          <dgm:animLvl val="lvl"/>
          <dgm:resizeHandles val="exact"/>
        </dgm:presLayoutVars>
      </dgm:prSet>
      <dgm:spPr/>
    </dgm:pt>
    <dgm:pt modelId="{15308952-E2A0-458D-8294-C18AD1545E9A}" type="pres">
      <dgm:prSet presAssocID="{C6540501-B389-4EBA-B1A3-945F087210FF}" presName="compNode" presStyleCnt="0"/>
      <dgm:spPr/>
    </dgm:pt>
    <dgm:pt modelId="{E969F579-4E0D-4D48-A71C-2812705EB1F4}" type="pres">
      <dgm:prSet presAssocID="{C6540501-B389-4EBA-B1A3-945F087210FF}" presName="childRect" presStyleLbl="bgAcc1" presStyleIdx="0" presStyleCnt="1">
        <dgm:presLayoutVars>
          <dgm:bulletEnabled val="1"/>
        </dgm:presLayoutVars>
      </dgm:prSet>
      <dgm:spPr/>
    </dgm:pt>
    <dgm:pt modelId="{3B019E04-6D12-42BF-9FBB-72FF928A5977}" type="pres">
      <dgm:prSet presAssocID="{C6540501-B389-4EBA-B1A3-945F087210FF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9D0AE752-106C-4447-BA76-8E4C1AE91BF7}" type="pres">
      <dgm:prSet presAssocID="{C6540501-B389-4EBA-B1A3-945F087210FF}" presName="parentRect" presStyleLbl="alignNode1" presStyleIdx="0" presStyleCnt="1"/>
      <dgm:spPr/>
    </dgm:pt>
    <dgm:pt modelId="{B1B7DD54-DF3C-4D5B-98A8-E7CF36C4B018}" type="pres">
      <dgm:prSet presAssocID="{C6540501-B389-4EBA-B1A3-945F087210FF}" presName="adorn" presStyleLbl="fgAccFollowNod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ADADE331-CC41-4BBE-9733-3F6E02F2B426}" type="presOf" srcId="{ED710B4C-FC51-4718-A183-57032ED823B0}" destId="{C2B782EC-EE9C-48C9-879D-BEA8C7814F3B}" srcOrd="0" destOrd="0" presId="urn:microsoft.com/office/officeart/2005/8/layout/bList2"/>
    <dgm:cxn modelId="{5243545B-9FD5-454D-8F5D-10DF9210AA35}" srcId="{C6540501-B389-4EBA-B1A3-945F087210FF}" destId="{886C4322-8B1B-4C9E-A9BC-A7B63E53D1A1}" srcOrd="0" destOrd="0" parTransId="{0BFDCDB8-F531-4ED2-B648-A711EA2787DE}" sibTransId="{09906D15-B12F-469F-8292-52737305C47E}"/>
    <dgm:cxn modelId="{DFE01395-ABBC-4235-AA0B-0A2AB2344859}" type="presOf" srcId="{C6540501-B389-4EBA-B1A3-945F087210FF}" destId="{3B019E04-6D12-42BF-9FBB-72FF928A5977}" srcOrd="0" destOrd="0" presId="urn:microsoft.com/office/officeart/2005/8/layout/bList2"/>
    <dgm:cxn modelId="{128ED5E1-FB00-453C-856F-C687A8413DA6}" type="presOf" srcId="{886C4322-8B1B-4C9E-A9BC-A7B63E53D1A1}" destId="{E969F579-4E0D-4D48-A71C-2812705EB1F4}" srcOrd="0" destOrd="0" presId="urn:microsoft.com/office/officeart/2005/8/layout/bList2"/>
    <dgm:cxn modelId="{485BDAEF-9B5B-409A-A20B-A1522E69F67F}" type="presOf" srcId="{C6540501-B389-4EBA-B1A3-945F087210FF}" destId="{9D0AE752-106C-4447-BA76-8E4C1AE91BF7}" srcOrd="1" destOrd="0" presId="urn:microsoft.com/office/officeart/2005/8/layout/bList2"/>
    <dgm:cxn modelId="{A33AA5F3-1038-42A8-8AF5-5A6D0A18A17B}" srcId="{ED710B4C-FC51-4718-A183-57032ED823B0}" destId="{C6540501-B389-4EBA-B1A3-945F087210FF}" srcOrd="0" destOrd="0" parTransId="{4CCA738A-AA8D-4313-932B-B0A561BE40F4}" sibTransId="{977E0063-6405-40AD-879E-1DDF07D31930}"/>
    <dgm:cxn modelId="{8DBD33D3-FC43-470B-8B96-E6410F5D8A0C}" type="presParOf" srcId="{C2B782EC-EE9C-48C9-879D-BEA8C7814F3B}" destId="{15308952-E2A0-458D-8294-C18AD1545E9A}" srcOrd="0" destOrd="0" presId="urn:microsoft.com/office/officeart/2005/8/layout/bList2"/>
    <dgm:cxn modelId="{184B13AB-81C5-48FF-B4CB-72491A1EBB8F}" type="presParOf" srcId="{15308952-E2A0-458D-8294-C18AD1545E9A}" destId="{E969F579-4E0D-4D48-A71C-2812705EB1F4}" srcOrd="0" destOrd="0" presId="urn:microsoft.com/office/officeart/2005/8/layout/bList2"/>
    <dgm:cxn modelId="{154138B5-BEB3-4D22-B042-7A82F9F27548}" type="presParOf" srcId="{15308952-E2A0-458D-8294-C18AD1545E9A}" destId="{3B019E04-6D12-42BF-9FBB-72FF928A5977}" srcOrd="1" destOrd="0" presId="urn:microsoft.com/office/officeart/2005/8/layout/bList2"/>
    <dgm:cxn modelId="{6CF7AABC-8839-438B-9783-8D6D76B291D7}" type="presParOf" srcId="{15308952-E2A0-458D-8294-C18AD1545E9A}" destId="{9D0AE752-106C-4447-BA76-8E4C1AE91BF7}" srcOrd="2" destOrd="0" presId="urn:microsoft.com/office/officeart/2005/8/layout/bList2"/>
    <dgm:cxn modelId="{15C4675A-0148-413A-9745-40C0ACED6692}" type="presParOf" srcId="{15308952-E2A0-458D-8294-C18AD1545E9A}" destId="{B1B7DD54-DF3C-4D5B-98A8-E7CF36C4B018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EA50DA9-965B-466D-AF36-49FE940DB54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26CE1D3-12F6-410D-B08F-82A7144ADC20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pl-PL" sz="1800" b="1" dirty="0"/>
            <a:t>Stosuję opis zgodny ze wzorem opracowanym przez IP-MZ</a:t>
          </a:r>
        </a:p>
      </dgm:t>
    </dgm:pt>
    <dgm:pt modelId="{87DCCE42-9CD4-4839-9923-7023EE1ED109}" type="parTrans" cxnId="{59A1C45B-AB1D-4742-A6FD-1C1EE0A85C62}">
      <dgm:prSet/>
      <dgm:spPr/>
      <dgm:t>
        <a:bodyPr/>
        <a:lstStyle/>
        <a:p>
          <a:endParaRPr lang="pl-PL"/>
        </a:p>
      </dgm:t>
    </dgm:pt>
    <dgm:pt modelId="{23276E09-ED80-4F2A-9CD8-342BA7D6ED2A}" type="sibTrans" cxnId="{59A1C45B-AB1D-4742-A6FD-1C1EE0A85C62}">
      <dgm:prSet/>
      <dgm:spPr/>
      <dgm:t>
        <a:bodyPr/>
        <a:lstStyle/>
        <a:p>
          <a:endParaRPr lang="pl-PL"/>
        </a:p>
      </dgm:t>
    </dgm:pt>
    <dgm:pt modelId="{20D614B0-83A5-49BD-80C4-524227216029}">
      <dgm:prSet phldrT="[Tekst]" custT="1"/>
      <dgm:spPr>
        <a:pattFill prst="pct90">
          <a:fgClr>
            <a:schemeClr val="tx2">
              <a:lumMod val="40000"/>
              <a:lumOff val="60000"/>
            </a:schemeClr>
          </a:fgClr>
          <a:bgClr>
            <a:schemeClr val="bg1"/>
          </a:bgClr>
        </a:pattFill>
      </dgm:spPr>
      <dgm:t>
        <a:bodyPr/>
        <a:lstStyle/>
        <a:p>
          <a:r>
            <a:rPr lang="pl-PL" sz="1800" b="1" u="sng" dirty="0">
              <a:solidFill>
                <a:schemeClr val="tx1"/>
              </a:solidFill>
            </a:rPr>
            <a:t>Jeżeli opis dowodu księgowego umieściłem na odrębnej kartce:</a:t>
          </a:r>
        </a:p>
      </dgm:t>
    </dgm:pt>
    <dgm:pt modelId="{A1DFE70E-A55B-4082-92C5-F8CDCB028070}" type="parTrans" cxnId="{D9A8ABFC-49C5-461B-9D50-0CBA64B3DB05}">
      <dgm:prSet/>
      <dgm:spPr/>
      <dgm:t>
        <a:bodyPr/>
        <a:lstStyle/>
        <a:p>
          <a:endParaRPr lang="pl-PL"/>
        </a:p>
      </dgm:t>
    </dgm:pt>
    <dgm:pt modelId="{C3363CE6-1B90-40E1-93B6-639C6ED0C14F}" type="sibTrans" cxnId="{D9A8ABFC-49C5-461B-9D50-0CBA64B3DB05}">
      <dgm:prSet/>
      <dgm:spPr/>
      <dgm:t>
        <a:bodyPr/>
        <a:lstStyle/>
        <a:p>
          <a:endParaRPr lang="pl-PL"/>
        </a:p>
      </dgm:t>
    </dgm:pt>
    <dgm:pt modelId="{85473906-E02D-43DF-95AC-209EF49905A8}">
      <dgm:prSet phldrT="[Tekst]" custT="1"/>
      <dgm:spPr>
        <a:pattFill prst="pct90">
          <a:fgClr>
            <a:schemeClr val="tx2">
              <a:lumMod val="40000"/>
              <a:lumOff val="60000"/>
            </a:schemeClr>
          </a:fgClr>
          <a:bgClr>
            <a:schemeClr val="bg1"/>
          </a:bgClr>
        </a:pattFill>
      </dgm:spPr>
      <dgm:t>
        <a:bodyPr/>
        <a:lstStyle/>
        <a:p>
          <a:r>
            <a:rPr lang="pl-PL" sz="1800" b="1" dirty="0">
              <a:solidFill>
                <a:schemeClr val="tx1"/>
              </a:solidFill>
            </a:rPr>
            <a:t>Na dowodzie księgowym musi znaleźć się numer Umowy </a:t>
          </a:r>
          <a:br>
            <a:rPr lang="pl-PL" sz="1800" b="1" dirty="0">
              <a:solidFill>
                <a:schemeClr val="tx1"/>
              </a:solidFill>
            </a:rPr>
          </a:br>
          <a:r>
            <a:rPr lang="pl-PL" sz="1800" b="1" dirty="0">
              <a:solidFill>
                <a:schemeClr val="tx1"/>
              </a:solidFill>
            </a:rPr>
            <a:t>o dofinansowanie, np.:</a:t>
          </a:r>
        </a:p>
        <a:p>
          <a:r>
            <a:rPr lang="pl-PL" sz="1800" b="1" dirty="0">
              <a:solidFill>
                <a:schemeClr val="tx1"/>
              </a:solidFill>
            </a:rPr>
            <a:t>POIS.09.02.00-00-0999/20</a:t>
          </a:r>
        </a:p>
      </dgm:t>
    </dgm:pt>
    <dgm:pt modelId="{EB2C742C-9693-40D3-838E-8E5775829200}" type="parTrans" cxnId="{49F07B7E-B3BF-4BB5-A377-180A52B8E08F}">
      <dgm:prSet/>
      <dgm:spPr/>
      <dgm:t>
        <a:bodyPr/>
        <a:lstStyle/>
        <a:p>
          <a:endParaRPr lang="pl-PL"/>
        </a:p>
      </dgm:t>
    </dgm:pt>
    <dgm:pt modelId="{E83E6FF9-26C4-4920-B782-A0D73D0BD61C}" type="sibTrans" cxnId="{49F07B7E-B3BF-4BB5-A377-180A52B8E08F}">
      <dgm:prSet/>
      <dgm:spPr/>
      <dgm:t>
        <a:bodyPr/>
        <a:lstStyle/>
        <a:p>
          <a:endParaRPr lang="pl-PL"/>
        </a:p>
      </dgm:t>
    </dgm:pt>
    <dgm:pt modelId="{A9AC3E2F-C206-426E-B469-730514371AD9}" type="pres">
      <dgm:prSet presAssocID="{8EA50DA9-965B-466D-AF36-49FE940DB54C}" presName="diagram" presStyleCnt="0">
        <dgm:presLayoutVars>
          <dgm:dir/>
          <dgm:resizeHandles val="exact"/>
        </dgm:presLayoutVars>
      </dgm:prSet>
      <dgm:spPr/>
    </dgm:pt>
    <dgm:pt modelId="{F82D975F-33BB-465C-850A-A951F5AB9328}" type="pres">
      <dgm:prSet presAssocID="{526CE1D3-12F6-410D-B08F-82A7144ADC20}" presName="node" presStyleLbl="node1" presStyleIdx="0" presStyleCnt="3" custScaleX="121421" custScaleY="53250" custLinFactNeighborX="0" custLinFactNeighborY="-20600">
        <dgm:presLayoutVars>
          <dgm:bulletEnabled val="1"/>
        </dgm:presLayoutVars>
      </dgm:prSet>
      <dgm:spPr/>
    </dgm:pt>
    <dgm:pt modelId="{2AD5686B-4D7F-4FE1-9EE1-0FF7C09E2B7C}" type="pres">
      <dgm:prSet presAssocID="{23276E09-ED80-4F2A-9CD8-342BA7D6ED2A}" presName="sibTrans" presStyleCnt="0"/>
      <dgm:spPr/>
    </dgm:pt>
    <dgm:pt modelId="{90B54E75-E155-4E9A-9BEA-C6DD2DAEE3D4}" type="pres">
      <dgm:prSet presAssocID="{20D614B0-83A5-49BD-80C4-524227216029}" presName="node" presStyleLbl="node1" presStyleIdx="1" presStyleCnt="3" custScaleX="119825" custScaleY="39384" custLinFactNeighborX="1388" custLinFactNeighborY="-54158">
        <dgm:presLayoutVars>
          <dgm:bulletEnabled val="1"/>
        </dgm:presLayoutVars>
      </dgm:prSet>
      <dgm:spPr/>
    </dgm:pt>
    <dgm:pt modelId="{DCFFB7AE-AFCC-459F-8C5B-B2B5F74FAE1E}" type="pres">
      <dgm:prSet presAssocID="{C3363CE6-1B90-40E1-93B6-639C6ED0C14F}" presName="sibTrans" presStyleCnt="0"/>
      <dgm:spPr/>
    </dgm:pt>
    <dgm:pt modelId="{4171059C-D098-4FE8-B794-5098732E0980}" type="pres">
      <dgm:prSet presAssocID="{85473906-E02D-43DF-95AC-209EF49905A8}" presName="node" presStyleLbl="node1" presStyleIdx="2" presStyleCnt="3" custScaleX="93232" custScaleY="91119" custLinFactNeighborX="-10829" custLinFactNeighborY="18379">
        <dgm:presLayoutVars>
          <dgm:bulletEnabled val="1"/>
        </dgm:presLayoutVars>
      </dgm:prSet>
      <dgm:spPr/>
    </dgm:pt>
  </dgm:ptLst>
  <dgm:cxnLst>
    <dgm:cxn modelId="{59A1C45B-AB1D-4742-A6FD-1C1EE0A85C62}" srcId="{8EA50DA9-965B-466D-AF36-49FE940DB54C}" destId="{526CE1D3-12F6-410D-B08F-82A7144ADC20}" srcOrd="0" destOrd="0" parTransId="{87DCCE42-9CD4-4839-9923-7023EE1ED109}" sibTransId="{23276E09-ED80-4F2A-9CD8-342BA7D6ED2A}"/>
    <dgm:cxn modelId="{0A2A336D-345B-4FD8-BDFE-7502EB25029C}" type="presOf" srcId="{8EA50DA9-965B-466D-AF36-49FE940DB54C}" destId="{A9AC3E2F-C206-426E-B469-730514371AD9}" srcOrd="0" destOrd="0" presId="urn:microsoft.com/office/officeart/2005/8/layout/default"/>
    <dgm:cxn modelId="{49F07B7E-B3BF-4BB5-A377-180A52B8E08F}" srcId="{8EA50DA9-965B-466D-AF36-49FE940DB54C}" destId="{85473906-E02D-43DF-95AC-209EF49905A8}" srcOrd="2" destOrd="0" parTransId="{EB2C742C-9693-40D3-838E-8E5775829200}" sibTransId="{E83E6FF9-26C4-4920-B782-A0D73D0BD61C}"/>
    <dgm:cxn modelId="{FE5D1CBC-55AA-4D28-B5F2-364D21C393FB}" type="presOf" srcId="{526CE1D3-12F6-410D-B08F-82A7144ADC20}" destId="{F82D975F-33BB-465C-850A-A951F5AB9328}" srcOrd="0" destOrd="0" presId="urn:microsoft.com/office/officeart/2005/8/layout/default"/>
    <dgm:cxn modelId="{0B2BAFC3-3AD7-496A-B0FA-6E2CB122016B}" type="presOf" srcId="{85473906-E02D-43DF-95AC-209EF49905A8}" destId="{4171059C-D098-4FE8-B794-5098732E0980}" srcOrd="0" destOrd="0" presId="urn:microsoft.com/office/officeart/2005/8/layout/default"/>
    <dgm:cxn modelId="{D9A8ABFC-49C5-461B-9D50-0CBA64B3DB05}" srcId="{8EA50DA9-965B-466D-AF36-49FE940DB54C}" destId="{20D614B0-83A5-49BD-80C4-524227216029}" srcOrd="1" destOrd="0" parTransId="{A1DFE70E-A55B-4082-92C5-F8CDCB028070}" sibTransId="{C3363CE6-1B90-40E1-93B6-639C6ED0C14F}"/>
    <dgm:cxn modelId="{F761D4FD-BD47-4EC5-8584-F7FC6AF8C528}" type="presOf" srcId="{20D614B0-83A5-49BD-80C4-524227216029}" destId="{90B54E75-E155-4E9A-9BEA-C6DD2DAEE3D4}" srcOrd="0" destOrd="0" presId="urn:microsoft.com/office/officeart/2005/8/layout/default"/>
    <dgm:cxn modelId="{EC6D9381-A7FB-46FE-BA7A-53D619905F98}" type="presParOf" srcId="{A9AC3E2F-C206-426E-B469-730514371AD9}" destId="{F82D975F-33BB-465C-850A-A951F5AB9328}" srcOrd="0" destOrd="0" presId="urn:microsoft.com/office/officeart/2005/8/layout/default"/>
    <dgm:cxn modelId="{59252FDB-A826-4609-8719-539358BBB989}" type="presParOf" srcId="{A9AC3E2F-C206-426E-B469-730514371AD9}" destId="{2AD5686B-4D7F-4FE1-9EE1-0FF7C09E2B7C}" srcOrd="1" destOrd="0" presId="urn:microsoft.com/office/officeart/2005/8/layout/default"/>
    <dgm:cxn modelId="{1F5FF4F3-AC9C-4BB0-905A-4B437EA3AE8E}" type="presParOf" srcId="{A9AC3E2F-C206-426E-B469-730514371AD9}" destId="{90B54E75-E155-4E9A-9BEA-C6DD2DAEE3D4}" srcOrd="2" destOrd="0" presId="urn:microsoft.com/office/officeart/2005/8/layout/default"/>
    <dgm:cxn modelId="{3EC75ACC-D8CF-49C4-B6D5-113EBDE8D488}" type="presParOf" srcId="{A9AC3E2F-C206-426E-B469-730514371AD9}" destId="{DCFFB7AE-AFCC-459F-8C5B-B2B5F74FAE1E}" srcOrd="3" destOrd="0" presId="urn:microsoft.com/office/officeart/2005/8/layout/default"/>
    <dgm:cxn modelId="{51AA3ABB-5F9A-4020-B746-48D9C326968E}" type="presParOf" srcId="{A9AC3E2F-C206-426E-B469-730514371AD9}" destId="{4171059C-D098-4FE8-B794-5098732E0980}" srcOrd="4" destOrd="0" presId="urn:microsoft.com/office/officeart/2005/8/layout/default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88E268A-FB21-4789-98D6-1BB23D77EDAF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139274C-FBFC-4D37-8D44-A81EA48B0F1F}">
      <dgm:prSet phldrT="[Tekst]" custT="1"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r>
            <a:rPr lang="pl-PL" sz="1800" dirty="0"/>
            <a:t>Numer i nazwa Zadania zgodne z Kartą umowy SL2014 </a:t>
          </a:r>
          <a:r>
            <a:rPr lang="pl-PL" sz="1800" u="sng" dirty="0"/>
            <a:t>a nie wnioskiem o dofinansowanie</a:t>
          </a:r>
        </a:p>
        <a:p>
          <a:pPr>
            <a:spcBef>
              <a:spcPts val="600"/>
            </a:spcBef>
            <a:spcAft>
              <a:spcPts val="0"/>
            </a:spcAft>
          </a:pPr>
          <a:br>
            <a:rPr lang="pl-PL" sz="1800" dirty="0"/>
          </a:br>
          <a:r>
            <a:rPr lang="pl-PL" sz="1700" b="1" u="sng" dirty="0"/>
            <a:t>Koszty pośrednie nie są Zadaniem numerowanym </a:t>
          </a:r>
        </a:p>
      </dgm:t>
    </dgm:pt>
    <dgm:pt modelId="{F49E1038-5CF8-41ED-9BC4-AC128DBA7BE2}" type="parTrans" cxnId="{7B96CF07-4F8F-48ED-A375-F612BCD1CBB0}">
      <dgm:prSet/>
      <dgm:spPr/>
      <dgm:t>
        <a:bodyPr/>
        <a:lstStyle/>
        <a:p>
          <a:endParaRPr lang="pl-PL"/>
        </a:p>
      </dgm:t>
    </dgm:pt>
    <dgm:pt modelId="{96DF5B9B-280E-482F-8D34-B9B32BF4B77E}" type="sibTrans" cxnId="{7B96CF07-4F8F-48ED-A375-F612BCD1CBB0}">
      <dgm:prSet/>
      <dgm:spPr/>
      <dgm:t>
        <a:bodyPr/>
        <a:lstStyle/>
        <a:p>
          <a:endParaRPr lang="pl-PL"/>
        </a:p>
      </dgm:t>
    </dgm:pt>
    <dgm:pt modelId="{7F94EC52-003C-458C-BB99-2449671DB45A}">
      <dgm:prSet phldrT="[Tekst]" custT="1"/>
      <dgm:spPr/>
      <dgm:t>
        <a:bodyPr/>
        <a:lstStyle/>
        <a:p>
          <a:r>
            <a:rPr lang="pl-PL" sz="2000" dirty="0"/>
            <a:t>Kategorie kosztów zbieżne z kategoriami określonymi w Karcie umowy SL2014 </a:t>
          </a:r>
        </a:p>
      </dgm:t>
    </dgm:pt>
    <dgm:pt modelId="{449503DD-4AEB-40BF-8881-4BC59CF01B24}" type="parTrans" cxnId="{978E9444-C3AC-47AB-AF41-07FFE8ADF37D}">
      <dgm:prSet/>
      <dgm:spPr/>
      <dgm:t>
        <a:bodyPr/>
        <a:lstStyle/>
        <a:p>
          <a:endParaRPr lang="pl-PL"/>
        </a:p>
      </dgm:t>
    </dgm:pt>
    <dgm:pt modelId="{F473C889-324D-4119-89F0-10833351BF16}" type="sibTrans" cxnId="{978E9444-C3AC-47AB-AF41-07FFE8ADF37D}">
      <dgm:prSet/>
      <dgm:spPr/>
      <dgm:t>
        <a:bodyPr/>
        <a:lstStyle/>
        <a:p>
          <a:endParaRPr lang="pl-PL"/>
        </a:p>
      </dgm:t>
    </dgm:pt>
    <dgm:pt modelId="{245EE195-806C-4DB5-820A-E93DE6DBDAE6}">
      <dgm:prSet phldrT="[Tekst]" custT="1"/>
      <dgm:spPr/>
      <dgm:t>
        <a:bodyPr/>
        <a:lstStyle/>
        <a:p>
          <a:r>
            <a:rPr lang="pl-PL" sz="2000" dirty="0"/>
            <a:t>Konieczność wskazania trybu wyboru wykonawcy oraz zgodności wydatku </a:t>
          </a:r>
          <a:br>
            <a:rPr lang="pl-PL" sz="2000" dirty="0"/>
          </a:br>
          <a:r>
            <a:rPr lang="pl-PL" sz="2000" dirty="0"/>
            <a:t>z Załącznikiem nr 7a do Umowy </a:t>
          </a:r>
          <a:br>
            <a:rPr lang="pl-PL" sz="2000" dirty="0"/>
          </a:br>
          <a:r>
            <a:rPr lang="pl-PL" sz="2000" dirty="0"/>
            <a:t>o dofinansowanie </a:t>
          </a:r>
        </a:p>
      </dgm:t>
    </dgm:pt>
    <dgm:pt modelId="{07CB177D-0912-4466-BE81-28118BC8031E}" type="parTrans" cxnId="{3428B8E5-50A8-4619-AD52-DA4B8539F167}">
      <dgm:prSet/>
      <dgm:spPr/>
      <dgm:t>
        <a:bodyPr/>
        <a:lstStyle/>
        <a:p>
          <a:endParaRPr lang="pl-PL"/>
        </a:p>
      </dgm:t>
    </dgm:pt>
    <dgm:pt modelId="{862DDCF1-8D9E-46BE-930D-0B4CEC198720}" type="sibTrans" cxnId="{3428B8E5-50A8-4619-AD52-DA4B8539F167}">
      <dgm:prSet/>
      <dgm:spPr/>
      <dgm:t>
        <a:bodyPr/>
        <a:lstStyle/>
        <a:p>
          <a:endParaRPr lang="pl-PL"/>
        </a:p>
      </dgm:t>
    </dgm:pt>
    <dgm:pt modelId="{B171B1B6-A227-46D2-9788-484DBCDB0028}" type="pres">
      <dgm:prSet presAssocID="{288E268A-FB21-4789-98D6-1BB23D77EDAF}" presName="rootnode" presStyleCnt="0">
        <dgm:presLayoutVars>
          <dgm:chMax/>
          <dgm:chPref/>
          <dgm:dir/>
          <dgm:animLvl val="lvl"/>
        </dgm:presLayoutVars>
      </dgm:prSet>
      <dgm:spPr/>
    </dgm:pt>
    <dgm:pt modelId="{2DE0A129-C9B7-4694-B83C-5F6D1D829866}" type="pres">
      <dgm:prSet presAssocID="{B139274C-FBFC-4D37-8D44-A81EA48B0F1F}" presName="composite" presStyleCnt="0"/>
      <dgm:spPr/>
    </dgm:pt>
    <dgm:pt modelId="{F1431E6A-0372-45AA-A5EA-6F81AE913E6E}" type="pres">
      <dgm:prSet presAssocID="{B139274C-FBFC-4D37-8D44-A81EA48B0F1F}" presName="LShape" presStyleLbl="alignNode1" presStyleIdx="0" presStyleCnt="5"/>
      <dgm:spPr>
        <a:solidFill>
          <a:schemeClr val="tx2">
            <a:lumMod val="40000"/>
            <a:lumOff val="60000"/>
          </a:schemeClr>
        </a:solidFill>
        <a:ln>
          <a:solidFill>
            <a:schemeClr val="accent1"/>
          </a:solidFill>
        </a:ln>
      </dgm:spPr>
    </dgm:pt>
    <dgm:pt modelId="{37168A31-2F62-4834-9EF2-FA521D13E51E}" type="pres">
      <dgm:prSet presAssocID="{B139274C-FBFC-4D37-8D44-A81EA48B0F1F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89499E33-9CAE-4F7D-BE38-CC1366D94E83}" type="pres">
      <dgm:prSet presAssocID="{B139274C-FBFC-4D37-8D44-A81EA48B0F1F}" presName="Triangle" presStyleLbl="alignNode1" presStyleIdx="1" presStyleCnt="5"/>
      <dgm:spPr>
        <a:solidFill>
          <a:schemeClr val="accent1"/>
        </a:solidFill>
        <a:ln>
          <a:solidFill>
            <a:schemeClr val="tx2"/>
          </a:solidFill>
        </a:ln>
      </dgm:spPr>
    </dgm:pt>
    <dgm:pt modelId="{545568AF-71A8-4962-AA73-3F08E36F733B}" type="pres">
      <dgm:prSet presAssocID="{96DF5B9B-280E-482F-8D34-B9B32BF4B77E}" presName="sibTrans" presStyleCnt="0"/>
      <dgm:spPr/>
    </dgm:pt>
    <dgm:pt modelId="{6A3541B3-CCAB-4293-A3D4-0F9C9BC749BF}" type="pres">
      <dgm:prSet presAssocID="{96DF5B9B-280E-482F-8D34-B9B32BF4B77E}" presName="space" presStyleCnt="0"/>
      <dgm:spPr/>
    </dgm:pt>
    <dgm:pt modelId="{4A08CC18-4D07-4564-9F47-B0BF4DDD41E4}" type="pres">
      <dgm:prSet presAssocID="{7F94EC52-003C-458C-BB99-2449671DB45A}" presName="composite" presStyleCnt="0"/>
      <dgm:spPr/>
    </dgm:pt>
    <dgm:pt modelId="{6E0D9170-806A-4C92-9724-7FE3698BC063}" type="pres">
      <dgm:prSet presAssocID="{7F94EC52-003C-458C-BB99-2449671DB45A}" presName="LShape" presStyleLbl="alignNode1" presStyleIdx="2" presStyleCnt="5"/>
      <dgm:spPr>
        <a:solidFill>
          <a:schemeClr val="tx2">
            <a:lumMod val="40000"/>
            <a:lumOff val="60000"/>
          </a:schemeClr>
        </a:solidFill>
        <a:ln>
          <a:solidFill>
            <a:schemeClr val="accent1"/>
          </a:solidFill>
        </a:ln>
      </dgm:spPr>
    </dgm:pt>
    <dgm:pt modelId="{775AED15-CB2F-4D62-82E2-4060D550829B}" type="pres">
      <dgm:prSet presAssocID="{7F94EC52-003C-458C-BB99-2449671DB45A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F1ED61E8-46F2-42BD-8A7E-DD36A42EEC5F}" type="pres">
      <dgm:prSet presAssocID="{7F94EC52-003C-458C-BB99-2449671DB45A}" presName="Triangle" presStyleLbl="alignNode1" presStyleIdx="3" presStyleCnt="5"/>
      <dgm:spPr>
        <a:solidFill>
          <a:schemeClr val="accent1"/>
        </a:solidFill>
        <a:ln>
          <a:solidFill>
            <a:schemeClr val="tx1"/>
          </a:solidFill>
        </a:ln>
      </dgm:spPr>
    </dgm:pt>
    <dgm:pt modelId="{4A3CF3B2-4F7D-4524-8EBD-13005FB718F9}" type="pres">
      <dgm:prSet presAssocID="{F473C889-324D-4119-89F0-10833351BF16}" presName="sibTrans" presStyleCnt="0"/>
      <dgm:spPr/>
    </dgm:pt>
    <dgm:pt modelId="{3DA91CFC-FC8E-4BE6-A332-EF9065872113}" type="pres">
      <dgm:prSet presAssocID="{F473C889-324D-4119-89F0-10833351BF16}" presName="space" presStyleCnt="0"/>
      <dgm:spPr/>
    </dgm:pt>
    <dgm:pt modelId="{B4A473F0-EEE9-4262-8638-F0045F9339C7}" type="pres">
      <dgm:prSet presAssocID="{245EE195-806C-4DB5-820A-E93DE6DBDAE6}" presName="composite" presStyleCnt="0"/>
      <dgm:spPr/>
    </dgm:pt>
    <dgm:pt modelId="{96D4E026-C302-4DD3-97FA-3C380EE3A928}" type="pres">
      <dgm:prSet presAssocID="{245EE195-806C-4DB5-820A-E93DE6DBDAE6}" presName="LShape" presStyleLbl="alignNode1" presStyleIdx="4" presStyleCnt="5"/>
      <dgm:spPr>
        <a:solidFill>
          <a:schemeClr val="tx2">
            <a:lumMod val="40000"/>
            <a:lumOff val="60000"/>
          </a:schemeClr>
        </a:solidFill>
        <a:ln>
          <a:solidFill>
            <a:schemeClr val="accent1"/>
          </a:solidFill>
        </a:ln>
      </dgm:spPr>
    </dgm:pt>
    <dgm:pt modelId="{9B0B2721-94C0-4B60-9DFA-4866CB04670E}" type="pres">
      <dgm:prSet presAssocID="{245EE195-806C-4DB5-820A-E93DE6DBDAE6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7B96CF07-4F8F-48ED-A375-F612BCD1CBB0}" srcId="{288E268A-FB21-4789-98D6-1BB23D77EDAF}" destId="{B139274C-FBFC-4D37-8D44-A81EA48B0F1F}" srcOrd="0" destOrd="0" parTransId="{F49E1038-5CF8-41ED-9BC4-AC128DBA7BE2}" sibTransId="{96DF5B9B-280E-482F-8D34-B9B32BF4B77E}"/>
    <dgm:cxn modelId="{978E9444-C3AC-47AB-AF41-07FFE8ADF37D}" srcId="{288E268A-FB21-4789-98D6-1BB23D77EDAF}" destId="{7F94EC52-003C-458C-BB99-2449671DB45A}" srcOrd="1" destOrd="0" parTransId="{449503DD-4AEB-40BF-8881-4BC59CF01B24}" sibTransId="{F473C889-324D-4119-89F0-10833351BF16}"/>
    <dgm:cxn modelId="{9827CE51-5598-459E-AF77-99FF3858BF5A}" type="presOf" srcId="{245EE195-806C-4DB5-820A-E93DE6DBDAE6}" destId="{9B0B2721-94C0-4B60-9DFA-4866CB04670E}" srcOrd="0" destOrd="0" presId="urn:microsoft.com/office/officeart/2009/3/layout/StepUpProcess"/>
    <dgm:cxn modelId="{0DB71C81-0979-4B4C-922B-536C960B181C}" type="presOf" srcId="{288E268A-FB21-4789-98D6-1BB23D77EDAF}" destId="{B171B1B6-A227-46D2-9788-484DBCDB0028}" srcOrd="0" destOrd="0" presId="urn:microsoft.com/office/officeart/2009/3/layout/StepUpProcess"/>
    <dgm:cxn modelId="{CF10138E-7823-4AE0-B28C-7D0A66813680}" type="presOf" srcId="{7F94EC52-003C-458C-BB99-2449671DB45A}" destId="{775AED15-CB2F-4D62-82E2-4060D550829B}" srcOrd="0" destOrd="0" presId="urn:microsoft.com/office/officeart/2009/3/layout/StepUpProcess"/>
    <dgm:cxn modelId="{3428B8E5-50A8-4619-AD52-DA4B8539F167}" srcId="{288E268A-FB21-4789-98D6-1BB23D77EDAF}" destId="{245EE195-806C-4DB5-820A-E93DE6DBDAE6}" srcOrd="2" destOrd="0" parTransId="{07CB177D-0912-4466-BE81-28118BC8031E}" sibTransId="{862DDCF1-8D9E-46BE-930D-0B4CEC198720}"/>
    <dgm:cxn modelId="{8FD4C4F5-C730-4F21-888A-8B112CF48101}" type="presOf" srcId="{B139274C-FBFC-4D37-8D44-A81EA48B0F1F}" destId="{37168A31-2F62-4834-9EF2-FA521D13E51E}" srcOrd="0" destOrd="0" presId="urn:microsoft.com/office/officeart/2009/3/layout/StepUpProcess"/>
    <dgm:cxn modelId="{B7613E65-DA03-41DF-8872-ACF75D1F9547}" type="presParOf" srcId="{B171B1B6-A227-46D2-9788-484DBCDB0028}" destId="{2DE0A129-C9B7-4694-B83C-5F6D1D829866}" srcOrd="0" destOrd="0" presId="urn:microsoft.com/office/officeart/2009/3/layout/StepUpProcess"/>
    <dgm:cxn modelId="{EB884D00-84CA-4D96-8886-7862B3BB9223}" type="presParOf" srcId="{2DE0A129-C9B7-4694-B83C-5F6D1D829866}" destId="{F1431E6A-0372-45AA-A5EA-6F81AE913E6E}" srcOrd="0" destOrd="0" presId="urn:microsoft.com/office/officeart/2009/3/layout/StepUpProcess"/>
    <dgm:cxn modelId="{FAD96F8A-0A96-4743-83EA-29D8786DE740}" type="presParOf" srcId="{2DE0A129-C9B7-4694-B83C-5F6D1D829866}" destId="{37168A31-2F62-4834-9EF2-FA521D13E51E}" srcOrd="1" destOrd="0" presId="urn:microsoft.com/office/officeart/2009/3/layout/StepUpProcess"/>
    <dgm:cxn modelId="{871784F9-9736-47F6-8BEF-E3C2A7EC1891}" type="presParOf" srcId="{2DE0A129-C9B7-4694-B83C-5F6D1D829866}" destId="{89499E33-9CAE-4F7D-BE38-CC1366D94E83}" srcOrd="2" destOrd="0" presId="urn:microsoft.com/office/officeart/2009/3/layout/StepUpProcess"/>
    <dgm:cxn modelId="{9DA7AB0D-D6E0-4DF0-ABB6-F52A69201192}" type="presParOf" srcId="{B171B1B6-A227-46D2-9788-484DBCDB0028}" destId="{545568AF-71A8-4962-AA73-3F08E36F733B}" srcOrd="1" destOrd="0" presId="urn:microsoft.com/office/officeart/2009/3/layout/StepUpProcess"/>
    <dgm:cxn modelId="{2CE50E9A-3351-42E8-8490-8D8490D14353}" type="presParOf" srcId="{545568AF-71A8-4962-AA73-3F08E36F733B}" destId="{6A3541B3-CCAB-4293-A3D4-0F9C9BC749BF}" srcOrd="0" destOrd="0" presId="urn:microsoft.com/office/officeart/2009/3/layout/StepUpProcess"/>
    <dgm:cxn modelId="{C892BB15-B38F-41C2-B4F2-DEB59FA3E5C1}" type="presParOf" srcId="{B171B1B6-A227-46D2-9788-484DBCDB0028}" destId="{4A08CC18-4D07-4564-9F47-B0BF4DDD41E4}" srcOrd="2" destOrd="0" presId="urn:microsoft.com/office/officeart/2009/3/layout/StepUpProcess"/>
    <dgm:cxn modelId="{A011718F-867F-468E-902D-04BCA598F0C0}" type="presParOf" srcId="{4A08CC18-4D07-4564-9F47-B0BF4DDD41E4}" destId="{6E0D9170-806A-4C92-9724-7FE3698BC063}" srcOrd="0" destOrd="0" presId="urn:microsoft.com/office/officeart/2009/3/layout/StepUpProcess"/>
    <dgm:cxn modelId="{6601246C-36C0-49E9-8448-E4207D801B80}" type="presParOf" srcId="{4A08CC18-4D07-4564-9F47-B0BF4DDD41E4}" destId="{775AED15-CB2F-4D62-82E2-4060D550829B}" srcOrd="1" destOrd="0" presId="urn:microsoft.com/office/officeart/2009/3/layout/StepUpProcess"/>
    <dgm:cxn modelId="{00FD63BA-F847-441E-B6CC-E494F0A43642}" type="presParOf" srcId="{4A08CC18-4D07-4564-9F47-B0BF4DDD41E4}" destId="{F1ED61E8-46F2-42BD-8A7E-DD36A42EEC5F}" srcOrd="2" destOrd="0" presId="urn:microsoft.com/office/officeart/2009/3/layout/StepUpProcess"/>
    <dgm:cxn modelId="{834FB2F4-2907-4E38-BDD4-3BA6EE397B2F}" type="presParOf" srcId="{B171B1B6-A227-46D2-9788-484DBCDB0028}" destId="{4A3CF3B2-4F7D-4524-8EBD-13005FB718F9}" srcOrd="3" destOrd="0" presId="urn:microsoft.com/office/officeart/2009/3/layout/StepUpProcess"/>
    <dgm:cxn modelId="{E2897A10-0527-4A9A-B5D1-6043DC54D1B0}" type="presParOf" srcId="{4A3CF3B2-4F7D-4524-8EBD-13005FB718F9}" destId="{3DA91CFC-FC8E-4BE6-A332-EF9065872113}" srcOrd="0" destOrd="0" presId="urn:microsoft.com/office/officeart/2009/3/layout/StepUpProcess"/>
    <dgm:cxn modelId="{390C1036-2190-461E-A995-EC286737FA0B}" type="presParOf" srcId="{B171B1B6-A227-46D2-9788-484DBCDB0028}" destId="{B4A473F0-EEE9-4262-8638-F0045F9339C7}" srcOrd="4" destOrd="0" presId="urn:microsoft.com/office/officeart/2009/3/layout/StepUpProcess"/>
    <dgm:cxn modelId="{C64DF047-3D5B-4385-A068-C0C5146D2296}" type="presParOf" srcId="{B4A473F0-EEE9-4262-8638-F0045F9339C7}" destId="{96D4E026-C302-4DD3-97FA-3C380EE3A928}" srcOrd="0" destOrd="0" presId="urn:microsoft.com/office/officeart/2009/3/layout/StepUpProcess"/>
    <dgm:cxn modelId="{95530D4A-6C4D-4774-93EA-A120BC178658}" type="presParOf" srcId="{B4A473F0-EEE9-4262-8638-F0045F9339C7}" destId="{9B0B2721-94C0-4B60-9DFA-4866CB04670E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F93F922-260E-4C6A-BE53-9AD4DB4A2F55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4D62275-E578-4BF8-A7B2-5EC2DE34244C}">
      <dgm:prSet phldrT="[Tekst]"/>
      <dgm:spPr/>
      <dgm:t>
        <a:bodyPr/>
        <a:lstStyle/>
        <a:p>
          <a:r>
            <a:rPr lang="pl-PL" dirty="0">
              <a:ln w="18415" cmpd="sng">
                <a:prstDash val="solid"/>
              </a:ln>
            </a:rPr>
            <a:t>Kontrola wniosku o płatność beneficjenta </a:t>
          </a:r>
          <a:endParaRPr lang="pl-PL" dirty="0"/>
        </a:p>
      </dgm:t>
    </dgm:pt>
    <dgm:pt modelId="{8D3A76B0-3142-4306-9627-1A7375AD9D7A}" type="parTrans" cxnId="{9B2BE87B-C392-4A18-9E83-40BBE2A140DB}">
      <dgm:prSet/>
      <dgm:spPr/>
      <dgm:t>
        <a:bodyPr/>
        <a:lstStyle/>
        <a:p>
          <a:endParaRPr lang="pl-PL"/>
        </a:p>
      </dgm:t>
    </dgm:pt>
    <dgm:pt modelId="{F724F754-3ED6-4A42-A24F-F7923ED0483A}" type="sibTrans" cxnId="{9B2BE87B-C392-4A18-9E83-40BBE2A140DB}">
      <dgm:prSet/>
      <dgm:spPr/>
      <dgm:t>
        <a:bodyPr/>
        <a:lstStyle/>
        <a:p>
          <a:endParaRPr lang="pl-PL"/>
        </a:p>
      </dgm:t>
    </dgm:pt>
    <dgm:pt modelId="{4347A8AC-317D-4FA3-81B7-322D4284249C}">
      <dgm:prSet phldrT="[Tekst]"/>
      <dgm:spPr/>
      <dgm:t>
        <a:bodyPr/>
        <a:lstStyle/>
        <a:p>
          <a:r>
            <a:rPr lang="pl-PL">
              <a:ln w="18415" cmpd="sng">
                <a:prstDash val="solid"/>
              </a:ln>
            </a:rPr>
            <a:t>Kontrole w trakcie realizacji projektu </a:t>
          </a:r>
          <a:br>
            <a:rPr lang="pl-PL">
              <a:ln w="18415" cmpd="sng">
                <a:prstDash val="solid"/>
              </a:ln>
            </a:rPr>
          </a:br>
          <a:r>
            <a:rPr lang="pl-PL">
              <a:ln w="18415" cmpd="sng">
                <a:prstDash val="solid"/>
              </a:ln>
            </a:rPr>
            <a:t>(planowane, doraźne) </a:t>
          </a:r>
          <a:endParaRPr lang="pl-PL" dirty="0"/>
        </a:p>
      </dgm:t>
    </dgm:pt>
    <dgm:pt modelId="{E573A31B-7A9D-4ADD-A5FE-2E323E7422B3}" type="parTrans" cxnId="{DC816A9A-B29B-4C97-940D-A9012240024F}">
      <dgm:prSet/>
      <dgm:spPr/>
      <dgm:t>
        <a:bodyPr/>
        <a:lstStyle/>
        <a:p>
          <a:endParaRPr lang="pl-PL"/>
        </a:p>
      </dgm:t>
    </dgm:pt>
    <dgm:pt modelId="{85067D39-4C69-4D70-A873-ACA4EC26FAB1}" type="sibTrans" cxnId="{DC816A9A-B29B-4C97-940D-A9012240024F}">
      <dgm:prSet/>
      <dgm:spPr/>
      <dgm:t>
        <a:bodyPr/>
        <a:lstStyle/>
        <a:p>
          <a:endParaRPr lang="pl-PL"/>
        </a:p>
      </dgm:t>
    </dgm:pt>
    <dgm:pt modelId="{11D2AC1F-BF66-4AF3-8E17-0E79BE5EBAD2}">
      <dgm:prSet phldrT="[Tekst]"/>
      <dgm:spPr/>
      <dgm:t>
        <a:bodyPr/>
        <a:lstStyle/>
        <a:p>
          <a:r>
            <a:rPr lang="pl-PL">
              <a:ln w="18415" cmpd="sng">
                <a:prstDash val="solid"/>
              </a:ln>
            </a:rPr>
            <a:t>Wizyty monitoringowe </a:t>
          </a:r>
          <a:endParaRPr lang="pl-PL" dirty="0"/>
        </a:p>
      </dgm:t>
    </dgm:pt>
    <dgm:pt modelId="{465C608A-EA42-4DD6-8CB9-D392E16E7F92}" type="parTrans" cxnId="{DE473765-6017-4675-BD96-5C1B40C378E1}">
      <dgm:prSet/>
      <dgm:spPr/>
      <dgm:t>
        <a:bodyPr/>
        <a:lstStyle/>
        <a:p>
          <a:endParaRPr lang="pl-PL"/>
        </a:p>
      </dgm:t>
    </dgm:pt>
    <dgm:pt modelId="{4F731ADB-5AE6-4E24-BB37-FC287B8405A6}" type="sibTrans" cxnId="{DE473765-6017-4675-BD96-5C1B40C378E1}">
      <dgm:prSet/>
      <dgm:spPr/>
      <dgm:t>
        <a:bodyPr/>
        <a:lstStyle/>
        <a:p>
          <a:endParaRPr lang="pl-PL"/>
        </a:p>
      </dgm:t>
    </dgm:pt>
    <dgm:pt modelId="{76395F8E-0ABA-4C77-869A-B34EE7D4C4C5}">
      <dgm:prSet phldrT="[Tekst]"/>
      <dgm:spPr/>
      <dgm:t>
        <a:bodyPr/>
        <a:lstStyle/>
        <a:p>
          <a:r>
            <a:rPr lang="pl-PL">
              <a:ln w="18415" cmpd="sng">
                <a:prstDash val="solid"/>
              </a:ln>
            </a:rPr>
            <a:t>Kontrole na zakończenie realizacji projektu </a:t>
          </a:r>
          <a:endParaRPr lang="pl-PL" dirty="0"/>
        </a:p>
      </dgm:t>
    </dgm:pt>
    <dgm:pt modelId="{1CADF06D-BD0D-4B83-93D5-F95C33EAFE68}" type="parTrans" cxnId="{1EE31B7D-F6F7-45D2-A9CC-7BAECD39A506}">
      <dgm:prSet/>
      <dgm:spPr/>
      <dgm:t>
        <a:bodyPr/>
        <a:lstStyle/>
        <a:p>
          <a:endParaRPr lang="pl-PL"/>
        </a:p>
      </dgm:t>
    </dgm:pt>
    <dgm:pt modelId="{B62F7538-8517-405C-93AB-F107CD2AE058}" type="sibTrans" cxnId="{1EE31B7D-F6F7-45D2-A9CC-7BAECD39A506}">
      <dgm:prSet/>
      <dgm:spPr/>
      <dgm:t>
        <a:bodyPr/>
        <a:lstStyle/>
        <a:p>
          <a:endParaRPr lang="pl-PL"/>
        </a:p>
      </dgm:t>
    </dgm:pt>
    <dgm:pt modelId="{89EF0FEB-E463-4CBD-9D3C-7C7C47A19E84}">
      <dgm:prSet phldrT="[Tekst]"/>
      <dgm:spPr/>
      <dgm:t>
        <a:bodyPr/>
        <a:lstStyle/>
        <a:p>
          <a:r>
            <a:rPr lang="pl-PL" dirty="0">
              <a:ln w="18415" cmpd="sng">
                <a:prstDash val="solid"/>
              </a:ln>
            </a:rPr>
            <a:t>Kontrole trwałości projektu </a:t>
          </a:r>
          <a:endParaRPr lang="pl-PL" dirty="0"/>
        </a:p>
      </dgm:t>
    </dgm:pt>
    <dgm:pt modelId="{C5D7C09F-6F46-4686-8380-7DFE719C5323}" type="parTrans" cxnId="{DDCC9339-061E-4E72-B516-E028D7180E7E}">
      <dgm:prSet/>
      <dgm:spPr/>
      <dgm:t>
        <a:bodyPr/>
        <a:lstStyle/>
        <a:p>
          <a:endParaRPr lang="pl-PL"/>
        </a:p>
      </dgm:t>
    </dgm:pt>
    <dgm:pt modelId="{6A35AE8C-D99D-42A1-8C43-6E3875FE4CB4}" type="sibTrans" cxnId="{DDCC9339-061E-4E72-B516-E028D7180E7E}">
      <dgm:prSet/>
      <dgm:spPr/>
      <dgm:t>
        <a:bodyPr/>
        <a:lstStyle/>
        <a:p>
          <a:endParaRPr lang="pl-PL"/>
        </a:p>
      </dgm:t>
    </dgm:pt>
    <dgm:pt modelId="{BA78564A-E22C-41F2-BA5E-AC3D422FFE59}" type="pres">
      <dgm:prSet presAssocID="{EF93F922-260E-4C6A-BE53-9AD4DB4A2F55}" presName="diagram" presStyleCnt="0">
        <dgm:presLayoutVars>
          <dgm:dir/>
          <dgm:resizeHandles val="exact"/>
        </dgm:presLayoutVars>
      </dgm:prSet>
      <dgm:spPr/>
    </dgm:pt>
    <dgm:pt modelId="{2FABA3E1-F52C-45A8-A90A-EAFF7A7923E5}" type="pres">
      <dgm:prSet presAssocID="{34D62275-E578-4BF8-A7B2-5EC2DE34244C}" presName="node" presStyleLbl="node1" presStyleIdx="0" presStyleCnt="5">
        <dgm:presLayoutVars>
          <dgm:bulletEnabled val="1"/>
        </dgm:presLayoutVars>
      </dgm:prSet>
      <dgm:spPr/>
    </dgm:pt>
    <dgm:pt modelId="{74E3BD81-7C2B-4E08-BB22-8A25AD43609B}" type="pres">
      <dgm:prSet presAssocID="{F724F754-3ED6-4A42-A24F-F7923ED0483A}" presName="sibTrans" presStyleCnt="0"/>
      <dgm:spPr/>
    </dgm:pt>
    <dgm:pt modelId="{B2D2C7AC-DEA3-443F-90E1-003E7CC90F77}" type="pres">
      <dgm:prSet presAssocID="{4347A8AC-317D-4FA3-81B7-322D4284249C}" presName="node" presStyleLbl="node1" presStyleIdx="1" presStyleCnt="5">
        <dgm:presLayoutVars>
          <dgm:bulletEnabled val="1"/>
        </dgm:presLayoutVars>
      </dgm:prSet>
      <dgm:spPr/>
    </dgm:pt>
    <dgm:pt modelId="{30E49326-7F67-4A5C-91BB-C98BF40B3A45}" type="pres">
      <dgm:prSet presAssocID="{85067D39-4C69-4D70-A873-ACA4EC26FAB1}" presName="sibTrans" presStyleCnt="0"/>
      <dgm:spPr/>
    </dgm:pt>
    <dgm:pt modelId="{0015CCCA-4A05-4714-AB23-FEDD3DD9FE9B}" type="pres">
      <dgm:prSet presAssocID="{11D2AC1F-BF66-4AF3-8E17-0E79BE5EBAD2}" presName="node" presStyleLbl="node1" presStyleIdx="2" presStyleCnt="5">
        <dgm:presLayoutVars>
          <dgm:bulletEnabled val="1"/>
        </dgm:presLayoutVars>
      </dgm:prSet>
      <dgm:spPr/>
    </dgm:pt>
    <dgm:pt modelId="{9A9E3A6B-4584-40D4-8B6E-6E8AB7815FDD}" type="pres">
      <dgm:prSet presAssocID="{4F731ADB-5AE6-4E24-BB37-FC287B8405A6}" presName="sibTrans" presStyleCnt="0"/>
      <dgm:spPr/>
    </dgm:pt>
    <dgm:pt modelId="{90BE9F7E-8FCE-4993-AFC3-88AD3C7A8C4D}" type="pres">
      <dgm:prSet presAssocID="{76395F8E-0ABA-4C77-869A-B34EE7D4C4C5}" presName="node" presStyleLbl="node1" presStyleIdx="3" presStyleCnt="5">
        <dgm:presLayoutVars>
          <dgm:bulletEnabled val="1"/>
        </dgm:presLayoutVars>
      </dgm:prSet>
      <dgm:spPr/>
    </dgm:pt>
    <dgm:pt modelId="{401A93A4-35D0-4B80-B614-64AD662A52D7}" type="pres">
      <dgm:prSet presAssocID="{B62F7538-8517-405C-93AB-F107CD2AE058}" presName="sibTrans" presStyleCnt="0"/>
      <dgm:spPr/>
    </dgm:pt>
    <dgm:pt modelId="{3303DF3D-FBC5-4FDB-ADDE-55B4B071F30D}" type="pres">
      <dgm:prSet presAssocID="{89EF0FEB-E463-4CBD-9D3C-7C7C47A19E84}" presName="node" presStyleLbl="node1" presStyleIdx="4" presStyleCnt="5">
        <dgm:presLayoutVars>
          <dgm:bulletEnabled val="1"/>
        </dgm:presLayoutVars>
      </dgm:prSet>
      <dgm:spPr/>
    </dgm:pt>
  </dgm:ptLst>
  <dgm:cxnLst>
    <dgm:cxn modelId="{B3A48737-E3BD-4D58-8E3E-5CAF18D9356F}" type="presOf" srcId="{76395F8E-0ABA-4C77-869A-B34EE7D4C4C5}" destId="{90BE9F7E-8FCE-4993-AFC3-88AD3C7A8C4D}" srcOrd="0" destOrd="0" presId="urn:microsoft.com/office/officeart/2005/8/layout/default"/>
    <dgm:cxn modelId="{DDCC9339-061E-4E72-B516-E028D7180E7E}" srcId="{EF93F922-260E-4C6A-BE53-9AD4DB4A2F55}" destId="{89EF0FEB-E463-4CBD-9D3C-7C7C47A19E84}" srcOrd="4" destOrd="0" parTransId="{C5D7C09F-6F46-4686-8380-7DFE719C5323}" sibTransId="{6A35AE8C-D99D-42A1-8C43-6E3875FE4CB4}"/>
    <dgm:cxn modelId="{DE473765-6017-4675-BD96-5C1B40C378E1}" srcId="{EF93F922-260E-4C6A-BE53-9AD4DB4A2F55}" destId="{11D2AC1F-BF66-4AF3-8E17-0E79BE5EBAD2}" srcOrd="2" destOrd="0" parTransId="{465C608A-EA42-4DD6-8CB9-D392E16E7F92}" sibTransId="{4F731ADB-5AE6-4E24-BB37-FC287B8405A6}"/>
    <dgm:cxn modelId="{9B2BE87B-C392-4A18-9E83-40BBE2A140DB}" srcId="{EF93F922-260E-4C6A-BE53-9AD4DB4A2F55}" destId="{34D62275-E578-4BF8-A7B2-5EC2DE34244C}" srcOrd="0" destOrd="0" parTransId="{8D3A76B0-3142-4306-9627-1A7375AD9D7A}" sibTransId="{F724F754-3ED6-4A42-A24F-F7923ED0483A}"/>
    <dgm:cxn modelId="{1EE31B7D-F6F7-45D2-A9CC-7BAECD39A506}" srcId="{EF93F922-260E-4C6A-BE53-9AD4DB4A2F55}" destId="{76395F8E-0ABA-4C77-869A-B34EE7D4C4C5}" srcOrd="3" destOrd="0" parTransId="{1CADF06D-BD0D-4B83-93D5-F95C33EAFE68}" sibTransId="{B62F7538-8517-405C-93AB-F107CD2AE058}"/>
    <dgm:cxn modelId="{7EA38095-0007-4B8F-9A34-18EFBF952835}" type="presOf" srcId="{EF93F922-260E-4C6A-BE53-9AD4DB4A2F55}" destId="{BA78564A-E22C-41F2-BA5E-AC3D422FFE59}" srcOrd="0" destOrd="0" presId="urn:microsoft.com/office/officeart/2005/8/layout/default"/>
    <dgm:cxn modelId="{DC816A9A-B29B-4C97-940D-A9012240024F}" srcId="{EF93F922-260E-4C6A-BE53-9AD4DB4A2F55}" destId="{4347A8AC-317D-4FA3-81B7-322D4284249C}" srcOrd="1" destOrd="0" parTransId="{E573A31B-7A9D-4ADD-A5FE-2E323E7422B3}" sibTransId="{85067D39-4C69-4D70-A873-ACA4EC26FAB1}"/>
    <dgm:cxn modelId="{AAD345CD-AA0F-4BFA-9306-1FFA9C99C860}" type="presOf" srcId="{34D62275-E578-4BF8-A7B2-5EC2DE34244C}" destId="{2FABA3E1-F52C-45A8-A90A-EAFF7A7923E5}" srcOrd="0" destOrd="0" presId="urn:microsoft.com/office/officeart/2005/8/layout/default"/>
    <dgm:cxn modelId="{3CBF3EDF-78B3-4F54-B2E2-5BB4CDF07D58}" type="presOf" srcId="{89EF0FEB-E463-4CBD-9D3C-7C7C47A19E84}" destId="{3303DF3D-FBC5-4FDB-ADDE-55B4B071F30D}" srcOrd="0" destOrd="0" presId="urn:microsoft.com/office/officeart/2005/8/layout/default"/>
    <dgm:cxn modelId="{BB22B3E2-5C40-448F-B7A7-EF2FBA4F0A1D}" type="presOf" srcId="{11D2AC1F-BF66-4AF3-8E17-0E79BE5EBAD2}" destId="{0015CCCA-4A05-4714-AB23-FEDD3DD9FE9B}" srcOrd="0" destOrd="0" presId="urn:microsoft.com/office/officeart/2005/8/layout/default"/>
    <dgm:cxn modelId="{FA0418ED-3FC6-4845-9364-E4AB5CBE0E19}" type="presOf" srcId="{4347A8AC-317D-4FA3-81B7-322D4284249C}" destId="{B2D2C7AC-DEA3-443F-90E1-003E7CC90F77}" srcOrd="0" destOrd="0" presId="urn:microsoft.com/office/officeart/2005/8/layout/default"/>
    <dgm:cxn modelId="{2B63D318-96B0-4762-B261-8BDB85D62BD1}" type="presParOf" srcId="{BA78564A-E22C-41F2-BA5E-AC3D422FFE59}" destId="{2FABA3E1-F52C-45A8-A90A-EAFF7A7923E5}" srcOrd="0" destOrd="0" presId="urn:microsoft.com/office/officeart/2005/8/layout/default"/>
    <dgm:cxn modelId="{50172BB6-6BBF-43E9-ADD0-3E1F415E57EB}" type="presParOf" srcId="{BA78564A-E22C-41F2-BA5E-AC3D422FFE59}" destId="{74E3BD81-7C2B-4E08-BB22-8A25AD43609B}" srcOrd="1" destOrd="0" presId="urn:microsoft.com/office/officeart/2005/8/layout/default"/>
    <dgm:cxn modelId="{4F9E61EF-64FA-4B2A-8FE2-C9D6D415192E}" type="presParOf" srcId="{BA78564A-E22C-41F2-BA5E-AC3D422FFE59}" destId="{B2D2C7AC-DEA3-443F-90E1-003E7CC90F77}" srcOrd="2" destOrd="0" presId="urn:microsoft.com/office/officeart/2005/8/layout/default"/>
    <dgm:cxn modelId="{CC2638EE-FF48-44A7-90C5-9C6E82F59D81}" type="presParOf" srcId="{BA78564A-E22C-41F2-BA5E-AC3D422FFE59}" destId="{30E49326-7F67-4A5C-91BB-C98BF40B3A45}" srcOrd="3" destOrd="0" presId="urn:microsoft.com/office/officeart/2005/8/layout/default"/>
    <dgm:cxn modelId="{1FDA4D09-F5AB-4B19-93A6-24B0177B0FB4}" type="presParOf" srcId="{BA78564A-E22C-41F2-BA5E-AC3D422FFE59}" destId="{0015CCCA-4A05-4714-AB23-FEDD3DD9FE9B}" srcOrd="4" destOrd="0" presId="urn:microsoft.com/office/officeart/2005/8/layout/default"/>
    <dgm:cxn modelId="{5F289A33-4EAA-43A6-86BD-91822782449A}" type="presParOf" srcId="{BA78564A-E22C-41F2-BA5E-AC3D422FFE59}" destId="{9A9E3A6B-4584-40D4-8B6E-6E8AB7815FDD}" srcOrd="5" destOrd="0" presId="urn:microsoft.com/office/officeart/2005/8/layout/default"/>
    <dgm:cxn modelId="{E6A0774B-93A2-4F10-8F10-6076444771D6}" type="presParOf" srcId="{BA78564A-E22C-41F2-BA5E-AC3D422FFE59}" destId="{90BE9F7E-8FCE-4993-AFC3-88AD3C7A8C4D}" srcOrd="6" destOrd="0" presId="urn:microsoft.com/office/officeart/2005/8/layout/default"/>
    <dgm:cxn modelId="{80AE287E-6E48-44BA-A0BA-A9CAD888E3F9}" type="presParOf" srcId="{BA78564A-E22C-41F2-BA5E-AC3D422FFE59}" destId="{401A93A4-35D0-4B80-B614-64AD662A52D7}" srcOrd="7" destOrd="0" presId="urn:microsoft.com/office/officeart/2005/8/layout/default"/>
    <dgm:cxn modelId="{102081AC-06E3-4F17-BECE-5F56391537AD}" type="presParOf" srcId="{BA78564A-E22C-41F2-BA5E-AC3D422FFE59}" destId="{3303DF3D-FBC5-4FDB-ADDE-55B4B071F30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DFE856E-4BF3-4692-8BD1-35A3F54FCA8F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7A514374-F0E9-43FD-AD29-BDE0612D4055}">
      <dgm:prSet phldrT="[Tekst]"/>
      <dgm:spPr/>
      <dgm:t>
        <a:bodyPr/>
        <a:lstStyle/>
        <a:p>
          <a:r>
            <a:rPr lang="pl-PL" b="1" dirty="0"/>
            <a:t>Trwałość</a:t>
          </a:r>
          <a:r>
            <a:rPr lang="pl-PL" dirty="0"/>
            <a:t> projektu</a:t>
          </a:r>
        </a:p>
      </dgm:t>
    </dgm:pt>
    <dgm:pt modelId="{68B345A9-6A21-4422-AECE-E9DC4AB65D2C}" type="parTrans" cxnId="{EA526258-EEEF-4D6D-BE1D-BB1C85CC09D2}">
      <dgm:prSet/>
      <dgm:spPr/>
      <dgm:t>
        <a:bodyPr/>
        <a:lstStyle/>
        <a:p>
          <a:endParaRPr lang="pl-PL"/>
        </a:p>
      </dgm:t>
    </dgm:pt>
    <dgm:pt modelId="{61580E40-9B1D-4274-BB77-E08DC9F85854}" type="sibTrans" cxnId="{EA526258-EEEF-4D6D-BE1D-BB1C85CC09D2}">
      <dgm:prSet/>
      <dgm:spPr/>
      <dgm:t>
        <a:bodyPr/>
        <a:lstStyle/>
        <a:p>
          <a:endParaRPr lang="pl-PL"/>
        </a:p>
      </dgm:t>
    </dgm:pt>
    <dgm:pt modelId="{5D6C600B-F8B2-4DE3-BD39-810D76216B97}">
      <dgm:prSet phldrT="[Tekst]"/>
      <dgm:spPr/>
      <dgm:t>
        <a:bodyPr/>
        <a:lstStyle/>
        <a:p>
          <a:r>
            <a:rPr lang="pl-PL" b="1" dirty="0"/>
            <a:t>Data płatności końcowej</a:t>
          </a:r>
        </a:p>
      </dgm:t>
    </dgm:pt>
    <dgm:pt modelId="{53345855-6A0D-4F2B-8968-4B689EB39144}" type="parTrans" cxnId="{9479DEE9-F715-408F-8542-EECCB8FF32A3}">
      <dgm:prSet/>
      <dgm:spPr/>
      <dgm:t>
        <a:bodyPr/>
        <a:lstStyle/>
        <a:p>
          <a:endParaRPr lang="pl-PL"/>
        </a:p>
      </dgm:t>
    </dgm:pt>
    <dgm:pt modelId="{31CDAEEF-52D0-4565-8833-C583888A4370}" type="sibTrans" cxnId="{9479DEE9-F715-408F-8542-EECCB8FF32A3}">
      <dgm:prSet/>
      <dgm:spPr/>
      <dgm:t>
        <a:bodyPr/>
        <a:lstStyle/>
        <a:p>
          <a:endParaRPr lang="pl-PL"/>
        </a:p>
      </dgm:t>
    </dgm:pt>
    <dgm:pt modelId="{7A1FDCB2-7044-481F-8A26-2A551D3D8BF0}">
      <dgm:prSet phldrT="[Tekst]"/>
      <dgm:spPr/>
      <dgm:t>
        <a:bodyPr/>
        <a:lstStyle/>
        <a:p>
          <a:r>
            <a:rPr lang="pl-PL" b="1" dirty="0"/>
            <a:t>5 lat </a:t>
          </a:r>
        </a:p>
      </dgm:t>
    </dgm:pt>
    <dgm:pt modelId="{C89C0174-2F74-4D73-88F0-A2BE57EA0224}" type="parTrans" cxnId="{C41C22A1-D29D-4909-9A7F-6212967E94A2}">
      <dgm:prSet/>
      <dgm:spPr/>
      <dgm:t>
        <a:bodyPr/>
        <a:lstStyle/>
        <a:p>
          <a:endParaRPr lang="pl-PL"/>
        </a:p>
      </dgm:t>
    </dgm:pt>
    <dgm:pt modelId="{789F0BF2-6006-4BCD-A7D4-5BCEF1E718E9}" type="sibTrans" cxnId="{C41C22A1-D29D-4909-9A7F-6212967E94A2}">
      <dgm:prSet/>
      <dgm:spPr/>
      <dgm:t>
        <a:bodyPr/>
        <a:lstStyle/>
        <a:p>
          <a:endParaRPr lang="pl-PL"/>
        </a:p>
      </dgm:t>
    </dgm:pt>
    <dgm:pt modelId="{01E5ECDC-AEFC-4727-AD8A-79D6A3563AEF}" type="pres">
      <dgm:prSet presAssocID="{1DFE856E-4BF3-4692-8BD1-35A3F54FCA8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F648C72-F7C8-479F-8CEA-34DED1BA495D}" type="pres">
      <dgm:prSet presAssocID="{7A514374-F0E9-43FD-AD29-BDE0612D4055}" presName="gear1" presStyleLbl="node1" presStyleIdx="0" presStyleCnt="3">
        <dgm:presLayoutVars>
          <dgm:chMax val="1"/>
          <dgm:bulletEnabled val="1"/>
        </dgm:presLayoutVars>
      </dgm:prSet>
      <dgm:spPr/>
    </dgm:pt>
    <dgm:pt modelId="{85D2F2B3-6649-4D1C-A4AB-81FC15F8E111}" type="pres">
      <dgm:prSet presAssocID="{7A514374-F0E9-43FD-AD29-BDE0612D4055}" presName="gear1srcNode" presStyleLbl="node1" presStyleIdx="0" presStyleCnt="3"/>
      <dgm:spPr/>
    </dgm:pt>
    <dgm:pt modelId="{072D8D9E-6224-4B37-9E26-3B63F04A0216}" type="pres">
      <dgm:prSet presAssocID="{7A514374-F0E9-43FD-AD29-BDE0612D4055}" presName="gear1dstNode" presStyleLbl="node1" presStyleIdx="0" presStyleCnt="3"/>
      <dgm:spPr/>
    </dgm:pt>
    <dgm:pt modelId="{5CFB0594-1FBB-4EC7-ABDA-78AF5DC06731}" type="pres">
      <dgm:prSet presAssocID="{5D6C600B-F8B2-4DE3-BD39-810D76216B97}" presName="gear2" presStyleLbl="node1" presStyleIdx="1" presStyleCnt="3">
        <dgm:presLayoutVars>
          <dgm:chMax val="1"/>
          <dgm:bulletEnabled val="1"/>
        </dgm:presLayoutVars>
      </dgm:prSet>
      <dgm:spPr/>
    </dgm:pt>
    <dgm:pt modelId="{9778E718-BDBB-4A39-A133-D4FE466ABEDF}" type="pres">
      <dgm:prSet presAssocID="{5D6C600B-F8B2-4DE3-BD39-810D76216B97}" presName="gear2srcNode" presStyleLbl="node1" presStyleIdx="1" presStyleCnt="3"/>
      <dgm:spPr/>
    </dgm:pt>
    <dgm:pt modelId="{079C3438-7364-4E41-90A8-3C631F1534FA}" type="pres">
      <dgm:prSet presAssocID="{5D6C600B-F8B2-4DE3-BD39-810D76216B97}" presName="gear2dstNode" presStyleLbl="node1" presStyleIdx="1" presStyleCnt="3"/>
      <dgm:spPr/>
    </dgm:pt>
    <dgm:pt modelId="{2550CD93-FF6B-4309-A805-0C05C35CD3FE}" type="pres">
      <dgm:prSet presAssocID="{7A1FDCB2-7044-481F-8A26-2A551D3D8BF0}" presName="gear3" presStyleLbl="node1" presStyleIdx="2" presStyleCnt="3" custLinFactNeighborX="-481" custLinFactNeighborY="3205"/>
      <dgm:spPr/>
    </dgm:pt>
    <dgm:pt modelId="{89C29900-2B13-4DE2-8E11-385576E4A781}" type="pres">
      <dgm:prSet presAssocID="{7A1FDCB2-7044-481F-8A26-2A551D3D8BF0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D3E65679-3DC5-42A2-AC5B-88E79349E35F}" type="pres">
      <dgm:prSet presAssocID="{7A1FDCB2-7044-481F-8A26-2A551D3D8BF0}" presName="gear3srcNode" presStyleLbl="node1" presStyleIdx="2" presStyleCnt="3"/>
      <dgm:spPr/>
    </dgm:pt>
    <dgm:pt modelId="{8B72C8D8-5C71-4F34-8A28-CC84AD5BE39C}" type="pres">
      <dgm:prSet presAssocID="{7A1FDCB2-7044-481F-8A26-2A551D3D8BF0}" presName="gear3dstNode" presStyleLbl="node1" presStyleIdx="2" presStyleCnt="3"/>
      <dgm:spPr/>
    </dgm:pt>
    <dgm:pt modelId="{3E1C5FB1-2371-4358-AFE3-B89B6307FBD5}" type="pres">
      <dgm:prSet presAssocID="{61580E40-9B1D-4274-BB77-E08DC9F85854}" presName="connector1" presStyleLbl="sibTrans2D1" presStyleIdx="0" presStyleCnt="3"/>
      <dgm:spPr/>
    </dgm:pt>
    <dgm:pt modelId="{9B431080-A8FB-4754-8E5C-0A016B6C82BE}" type="pres">
      <dgm:prSet presAssocID="{31CDAEEF-52D0-4565-8833-C583888A4370}" presName="connector2" presStyleLbl="sibTrans2D1" presStyleIdx="1" presStyleCnt="3"/>
      <dgm:spPr/>
    </dgm:pt>
    <dgm:pt modelId="{6DCA41D4-BA15-44D2-AC9E-4695D0E0B91F}" type="pres">
      <dgm:prSet presAssocID="{789F0BF2-6006-4BCD-A7D4-5BCEF1E718E9}" presName="connector3" presStyleLbl="sibTrans2D1" presStyleIdx="2" presStyleCnt="3"/>
      <dgm:spPr/>
    </dgm:pt>
  </dgm:ptLst>
  <dgm:cxnLst>
    <dgm:cxn modelId="{B53D8A06-89F3-43D5-83CD-301A6653FEDB}" type="presOf" srcId="{5D6C600B-F8B2-4DE3-BD39-810D76216B97}" destId="{079C3438-7364-4E41-90A8-3C631F1534FA}" srcOrd="2" destOrd="0" presId="urn:microsoft.com/office/officeart/2005/8/layout/gear1"/>
    <dgm:cxn modelId="{A6517513-D0AA-4DEB-94D3-B3167BC977FB}" type="presOf" srcId="{61580E40-9B1D-4274-BB77-E08DC9F85854}" destId="{3E1C5FB1-2371-4358-AFE3-B89B6307FBD5}" srcOrd="0" destOrd="0" presId="urn:microsoft.com/office/officeart/2005/8/layout/gear1"/>
    <dgm:cxn modelId="{C0F1F76A-FB7B-4507-B653-69E3D4D7226F}" type="presOf" srcId="{7A514374-F0E9-43FD-AD29-BDE0612D4055}" destId="{85D2F2B3-6649-4D1C-A4AB-81FC15F8E111}" srcOrd="1" destOrd="0" presId="urn:microsoft.com/office/officeart/2005/8/layout/gear1"/>
    <dgm:cxn modelId="{B2EF164C-732C-46C9-B4CE-D25307649A59}" type="presOf" srcId="{1DFE856E-4BF3-4692-8BD1-35A3F54FCA8F}" destId="{01E5ECDC-AEFC-4727-AD8A-79D6A3563AEF}" srcOrd="0" destOrd="0" presId="urn:microsoft.com/office/officeart/2005/8/layout/gear1"/>
    <dgm:cxn modelId="{7243CF72-E11E-43EE-AADB-014CBA165937}" type="presOf" srcId="{7A1FDCB2-7044-481F-8A26-2A551D3D8BF0}" destId="{2550CD93-FF6B-4309-A805-0C05C35CD3FE}" srcOrd="0" destOrd="0" presId="urn:microsoft.com/office/officeart/2005/8/layout/gear1"/>
    <dgm:cxn modelId="{08D95474-1944-4DCC-8B00-AC116FFE7C54}" type="presOf" srcId="{7A1FDCB2-7044-481F-8A26-2A551D3D8BF0}" destId="{89C29900-2B13-4DE2-8E11-385576E4A781}" srcOrd="1" destOrd="0" presId="urn:microsoft.com/office/officeart/2005/8/layout/gear1"/>
    <dgm:cxn modelId="{EA526258-EEEF-4D6D-BE1D-BB1C85CC09D2}" srcId="{1DFE856E-4BF3-4692-8BD1-35A3F54FCA8F}" destId="{7A514374-F0E9-43FD-AD29-BDE0612D4055}" srcOrd="0" destOrd="0" parTransId="{68B345A9-6A21-4422-AECE-E9DC4AB65D2C}" sibTransId="{61580E40-9B1D-4274-BB77-E08DC9F85854}"/>
    <dgm:cxn modelId="{767DDF80-9BF8-407A-884C-BE1D9CE6D6A8}" type="presOf" srcId="{5D6C600B-F8B2-4DE3-BD39-810D76216B97}" destId="{9778E718-BDBB-4A39-A133-D4FE466ABEDF}" srcOrd="1" destOrd="0" presId="urn:microsoft.com/office/officeart/2005/8/layout/gear1"/>
    <dgm:cxn modelId="{E4E73C89-AB23-4AD3-A025-9AED5C0B35F0}" type="presOf" srcId="{7A514374-F0E9-43FD-AD29-BDE0612D4055}" destId="{072D8D9E-6224-4B37-9E26-3B63F04A0216}" srcOrd="2" destOrd="0" presId="urn:microsoft.com/office/officeart/2005/8/layout/gear1"/>
    <dgm:cxn modelId="{A8836390-B74D-47F2-983F-6918D1B88BE0}" type="presOf" srcId="{5D6C600B-F8B2-4DE3-BD39-810D76216B97}" destId="{5CFB0594-1FBB-4EC7-ABDA-78AF5DC06731}" srcOrd="0" destOrd="0" presId="urn:microsoft.com/office/officeart/2005/8/layout/gear1"/>
    <dgm:cxn modelId="{7814D292-8018-4A79-B131-29BDDF48A949}" type="presOf" srcId="{7A514374-F0E9-43FD-AD29-BDE0612D4055}" destId="{9F648C72-F7C8-479F-8CEA-34DED1BA495D}" srcOrd="0" destOrd="0" presId="urn:microsoft.com/office/officeart/2005/8/layout/gear1"/>
    <dgm:cxn modelId="{F0DFAC96-0C65-4589-A709-2639E420AC0F}" type="presOf" srcId="{7A1FDCB2-7044-481F-8A26-2A551D3D8BF0}" destId="{D3E65679-3DC5-42A2-AC5B-88E79349E35F}" srcOrd="2" destOrd="0" presId="urn:microsoft.com/office/officeart/2005/8/layout/gear1"/>
    <dgm:cxn modelId="{C41C22A1-D29D-4909-9A7F-6212967E94A2}" srcId="{1DFE856E-4BF3-4692-8BD1-35A3F54FCA8F}" destId="{7A1FDCB2-7044-481F-8A26-2A551D3D8BF0}" srcOrd="2" destOrd="0" parTransId="{C89C0174-2F74-4D73-88F0-A2BE57EA0224}" sibTransId="{789F0BF2-6006-4BCD-A7D4-5BCEF1E718E9}"/>
    <dgm:cxn modelId="{49D478C2-0D53-40EA-940E-DAF88776FCE8}" type="presOf" srcId="{7A1FDCB2-7044-481F-8A26-2A551D3D8BF0}" destId="{8B72C8D8-5C71-4F34-8A28-CC84AD5BE39C}" srcOrd="3" destOrd="0" presId="urn:microsoft.com/office/officeart/2005/8/layout/gear1"/>
    <dgm:cxn modelId="{C52367C6-BB95-4AE5-9BE7-D86976E66B13}" type="presOf" srcId="{31CDAEEF-52D0-4565-8833-C583888A4370}" destId="{9B431080-A8FB-4754-8E5C-0A016B6C82BE}" srcOrd="0" destOrd="0" presId="urn:microsoft.com/office/officeart/2005/8/layout/gear1"/>
    <dgm:cxn modelId="{D29831E8-BA06-4FF4-8C40-F325F3F3448F}" type="presOf" srcId="{789F0BF2-6006-4BCD-A7D4-5BCEF1E718E9}" destId="{6DCA41D4-BA15-44D2-AC9E-4695D0E0B91F}" srcOrd="0" destOrd="0" presId="urn:microsoft.com/office/officeart/2005/8/layout/gear1"/>
    <dgm:cxn modelId="{9479DEE9-F715-408F-8542-EECCB8FF32A3}" srcId="{1DFE856E-4BF3-4692-8BD1-35A3F54FCA8F}" destId="{5D6C600B-F8B2-4DE3-BD39-810D76216B97}" srcOrd="1" destOrd="0" parTransId="{53345855-6A0D-4F2B-8968-4B689EB39144}" sibTransId="{31CDAEEF-52D0-4565-8833-C583888A4370}"/>
    <dgm:cxn modelId="{28E8372B-253C-4E01-AC7C-A13230BC8C58}" type="presParOf" srcId="{01E5ECDC-AEFC-4727-AD8A-79D6A3563AEF}" destId="{9F648C72-F7C8-479F-8CEA-34DED1BA495D}" srcOrd="0" destOrd="0" presId="urn:microsoft.com/office/officeart/2005/8/layout/gear1"/>
    <dgm:cxn modelId="{1ABA4DED-B897-4886-A93D-0EA3CBA8C2BD}" type="presParOf" srcId="{01E5ECDC-AEFC-4727-AD8A-79D6A3563AEF}" destId="{85D2F2B3-6649-4D1C-A4AB-81FC15F8E111}" srcOrd="1" destOrd="0" presId="urn:microsoft.com/office/officeart/2005/8/layout/gear1"/>
    <dgm:cxn modelId="{74B8639C-81C2-41F6-8F74-DB67A0532A66}" type="presParOf" srcId="{01E5ECDC-AEFC-4727-AD8A-79D6A3563AEF}" destId="{072D8D9E-6224-4B37-9E26-3B63F04A0216}" srcOrd="2" destOrd="0" presId="urn:microsoft.com/office/officeart/2005/8/layout/gear1"/>
    <dgm:cxn modelId="{A717CC6F-2D19-4708-936D-7F72DA611456}" type="presParOf" srcId="{01E5ECDC-AEFC-4727-AD8A-79D6A3563AEF}" destId="{5CFB0594-1FBB-4EC7-ABDA-78AF5DC06731}" srcOrd="3" destOrd="0" presId="urn:microsoft.com/office/officeart/2005/8/layout/gear1"/>
    <dgm:cxn modelId="{2CDC4816-D34A-4688-BE12-0548C74539A5}" type="presParOf" srcId="{01E5ECDC-AEFC-4727-AD8A-79D6A3563AEF}" destId="{9778E718-BDBB-4A39-A133-D4FE466ABEDF}" srcOrd="4" destOrd="0" presId="urn:microsoft.com/office/officeart/2005/8/layout/gear1"/>
    <dgm:cxn modelId="{41B35388-D10A-491B-8CFF-7DDC82ACA77A}" type="presParOf" srcId="{01E5ECDC-AEFC-4727-AD8A-79D6A3563AEF}" destId="{079C3438-7364-4E41-90A8-3C631F1534FA}" srcOrd="5" destOrd="0" presId="urn:microsoft.com/office/officeart/2005/8/layout/gear1"/>
    <dgm:cxn modelId="{C232EC8F-4C30-4154-8155-CBB5F4AE66FA}" type="presParOf" srcId="{01E5ECDC-AEFC-4727-AD8A-79D6A3563AEF}" destId="{2550CD93-FF6B-4309-A805-0C05C35CD3FE}" srcOrd="6" destOrd="0" presId="urn:microsoft.com/office/officeart/2005/8/layout/gear1"/>
    <dgm:cxn modelId="{8BDC9C4E-E92A-4060-A63C-80A2FC456CD3}" type="presParOf" srcId="{01E5ECDC-AEFC-4727-AD8A-79D6A3563AEF}" destId="{89C29900-2B13-4DE2-8E11-385576E4A781}" srcOrd="7" destOrd="0" presId="urn:microsoft.com/office/officeart/2005/8/layout/gear1"/>
    <dgm:cxn modelId="{237BD6D0-4AC8-4768-9B4A-A904CF609FF7}" type="presParOf" srcId="{01E5ECDC-AEFC-4727-AD8A-79D6A3563AEF}" destId="{D3E65679-3DC5-42A2-AC5B-88E79349E35F}" srcOrd="8" destOrd="0" presId="urn:microsoft.com/office/officeart/2005/8/layout/gear1"/>
    <dgm:cxn modelId="{14179AE3-14F4-4917-A15D-B3F1BE5E5B89}" type="presParOf" srcId="{01E5ECDC-AEFC-4727-AD8A-79D6A3563AEF}" destId="{8B72C8D8-5C71-4F34-8A28-CC84AD5BE39C}" srcOrd="9" destOrd="0" presId="urn:microsoft.com/office/officeart/2005/8/layout/gear1"/>
    <dgm:cxn modelId="{C4003588-6890-456D-8737-76F339D6C18E}" type="presParOf" srcId="{01E5ECDC-AEFC-4727-AD8A-79D6A3563AEF}" destId="{3E1C5FB1-2371-4358-AFE3-B89B6307FBD5}" srcOrd="10" destOrd="0" presId="urn:microsoft.com/office/officeart/2005/8/layout/gear1"/>
    <dgm:cxn modelId="{913C4BC6-50D9-403F-B60E-6A734CC9A237}" type="presParOf" srcId="{01E5ECDC-AEFC-4727-AD8A-79D6A3563AEF}" destId="{9B431080-A8FB-4754-8E5C-0A016B6C82BE}" srcOrd="11" destOrd="0" presId="urn:microsoft.com/office/officeart/2005/8/layout/gear1"/>
    <dgm:cxn modelId="{2017D4B8-1419-43FD-9EB9-B6856B7C27F9}" type="presParOf" srcId="{01E5ECDC-AEFC-4727-AD8A-79D6A3563AEF}" destId="{6DCA41D4-BA15-44D2-AC9E-4695D0E0B91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FBC609B-9A41-44E7-BC0D-216493F1F122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2E2E4A3-E3B0-4868-A958-C739E052BFF2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pl-PL" sz="4400" dirty="0"/>
            <a:t>www.zdrowie.gov.pl</a:t>
          </a:r>
        </a:p>
      </dgm:t>
    </dgm:pt>
    <dgm:pt modelId="{F417DB9D-AE0A-417F-B8F2-DD3B38CED68D}" type="parTrans" cxnId="{6E66EDD3-6B9F-45D6-A124-9CD0F600C2A0}">
      <dgm:prSet/>
      <dgm:spPr/>
      <dgm:t>
        <a:bodyPr/>
        <a:lstStyle/>
        <a:p>
          <a:endParaRPr lang="pl-PL"/>
        </a:p>
      </dgm:t>
    </dgm:pt>
    <dgm:pt modelId="{2DF540AE-4875-4D08-ACD5-906655B19934}" type="sibTrans" cxnId="{6E66EDD3-6B9F-45D6-A124-9CD0F600C2A0}">
      <dgm:prSet/>
      <dgm:spPr>
        <a:solidFill>
          <a:schemeClr val="bg1">
            <a:lumMod val="75000"/>
            <a:alpha val="90000"/>
          </a:schemeClr>
        </a:solidFill>
      </dgm:spPr>
      <dgm:t>
        <a:bodyPr/>
        <a:lstStyle/>
        <a:p>
          <a:endParaRPr lang="pl-PL"/>
        </a:p>
      </dgm:t>
    </dgm:pt>
    <dgm:pt modelId="{D01BE665-0007-481F-AFDA-B2CC2118AFF0}" type="pres">
      <dgm:prSet presAssocID="{BFBC609B-9A41-44E7-BC0D-216493F1F122}" presName="outerComposite" presStyleCnt="0">
        <dgm:presLayoutVars>
          <dgm:chMax val="5"/>
          <dgm:dir/>
          <dgm:resizeHandles val="exact"/>
        </dgm:presLayoutVars>
      </dgm:prSet>
      <dgm:spPr/>
    </dgm:pt>
    <dgm:pt modelId="{DE98AE12-A60C-4EB8-BC0C-D1D9FA8E6F95}" type="pres">
      <dgm:prSet presAssocID="{BFBC609B-9A41-44E7-BC0D-216493F1F122}" presName="dummyMaxCanvas" presStyleCnt="0">
        <dgm:presLayoutVars/>
      </dgm:prSet>
      <dgm:spPr/>
    </dgm:pt>
    <dgm:pt modelId="{2F192079-6A38-4890-AFBD-5BC2F3A50AD5}" type="pres">
      <dgm:prSet presAssocID="{BFBC609B-9A41-44E7-BC0D-216493F1F122}" presName="OneNode_1" presStyleLbl="node1" presStyleIdx="0" presStyleCnt="1">
        <dgm:presLayoutVars>
          <dgm:bulletEnabled val="1"/>
        </dgm:presLayoutVars>
      </dgm:prSet>
      <dgm:spPr/>
    </dgm:pt>
  </dgm:ptLst>
  <dgm:cxnLst>
    <dgm:cxn modelId="{FB411502-0DF0-480E-9549-B38DADB9C77E}" type="presOf" srcId="{12E2E4A3-E3B0-4868-A958-C739E052BFF2}" destId="{2F192079-6A38-4890-AFBD-5BC2F3A50AD5}" srcOrd="0" destOrd="0" presId="urn:microsoft.com/office/officeart/2005/8/layout/vProcess5"/>
    <dgm:cxn modelId="{24CE6133-C9BA-4812-ADDA-AE902DB0AAD9}" type="presOf" srcId="{BFBC609B-9A41-44E7-BC0D-216493F1F122}" destId="{D01BE665-0007-481F-AFDA-B2CC2118AFF0}" srcOrd="0" destOrd="0" presId="urn:microsoft.com/office/officeart/2005/8/layout/vProcess5"/>
    <dgm:cxn modelId="{6E66EDD3-6B9F-45D6-A124-9CD0F600C2A0}" srcId="{BFBC609B-9A41-44E7-BC0D-216493F1F122}" destId="{12E2E4A3-E3B0-4868-A958-C739E052BFF2}" srcOrd="0" destOrd="0" parTransId="{F417DB9D-AE0A-417F-B8F2-DD3B38CED68D}" sibTransId="{2DF540AE-4875-4D08-ACD5-906655B19934}"/>
    <dgm:cxn modelId="{1F909BD5-297C-41F7-B7B1-F7683E997161}" type="presParOf" srcId="{D01BE665-0007-481F-AFDA-B2CC2118AFF0}" destId="{DE98AE12-A60C-4EB8-BC0C-D1D9FA8E6F95}" srcOrd="0" destOrd="0" presId="urn:microsoft.com/office/officeart/2005/8/layout/vProcess5"/>
    <dgm:cxn modelId="{B5BEDE27-2709-4ED8-A316-D9B6E71792E2}" type="presParOf" srcId="{D01BE665-0007-481F-AFDA-B2CC2118AFF0}" destId="{2F192079-6A38-4890-AFBD-5BC2F3A50AD5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CB8C7D-9D79-4356-B1AA-00275945FD9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AE9FD6E7-C8ED-47B8-8DDC-8CFA74B0ECE4}">
      <dgm:prSet phldrT="[Tekst]"/>
      <dgm:spPr/>
      <dgm:t>
        <a:bodyPr/>
        <a:lstStyle/>
        <a:p>
          <a:r>
            <a:rPr lang="pl-PL" b="1" dirty="0"/>
            <a:t>Wynagrodzenie  odpowiada stawkom faktycznie stosowanym </a:t>
          </a:r>
          <a:br>
            <a:rPr lang="pl-PL" b="1" dirty="0"/>
          </a:br>
          <a:r>
            <a:rPr lang="pl-PL" b="1" dirty="0"/>
            <a:t>przez Beneficjenta poza projektem </a:t>
          </a:r>
          <a:endParaRPr lang="pl-PL" dirty="0"/>
        </a:p>
      </dgm:t>
    </dgm:pt>
    <dgm:pt modelId="{A6FC4AE7-29F0-4673-8F4E-09C104941875}" type="parTrans" cxnId="{46190F26-2095-4DD6-9216-5BB9525BDFE0}">
      <dgm:prSet/>
      <dgm:spPr/>
      <dgm:t>
        <a:bodyPr/>
        <a:lstStyle/>
        <a:p>
          <a:endParaRPr lang="pl-PL"/>
        </a:p>
      </dgm:t>
    </dgm:pt>
    <dgm:pt modelId="{3317EBB0-2C94-4676-81A9-4A9F12992878}" type="sibTrans" cxnId="{46190F26-2095-4DD6-9216-5BB9525BDFE0}">
      <dgm:prSet/>
      <dgm:spPr/>
      <dgm:t>
        <a:bodyPr/>
        <a:lstStyle/>
        <a:p>
          <a:endParaRPr lang="pl-PL"/>
        </a:p>
      </dgm:t>
    </dgm:pt>
    <dgm:pt modelId="{9F386F46-D5D0-4614-A86F-2929BB9CFBF7}">
      <dgm:prSet phldrT="[Tekst]"/>
      <dgm:spPr/>
      <dgm:t>
        <a:bodyPr/>
        <a:lstStyle/>
        <a:p>
          <a:r>
            <a:rPr lang="pl-PL" b="1" dirty="0"/>
            <a:t>Oświadczenie o zawodowym zaangażowaniu </a:t>
          </a:r>
          <a:endParaRPr lang="pl-PL" dirty="0"/>
        </a:p>
      </dgm:t>
    </dgm:pt>
    <dgm:pt modelId="{38047C38-659F-42B3-89F9-A38AECDB02EA}" type="parTrans" cxnId="{EAF2D108-C22B-4711-A9D6-1C179B213B91}">
      <dgm:prSet/>
      <dgm:spPr/>
      <dgm:t>
        <a:bodyPr/>
        <a:lstStyle/>
        <a:p>
          <a:endParaRPr lang="pl-PL"/>
        </a:p>
      </dgm:t>
    </dgm:pt>
    <dgm:pt modelId="{A4470C95-A473-4801-8F71-D67D1BE2967B}" type="sibTrans" cxnId="{EAF2D108-C22B-4711-A9D6-1C179B213B91}">
      <dgm:prSet/>
      <dgm:spPr/>
      <dgm:t>
        <a:bodyPr/>
        <a:lstStyle/>
        <a:p>
          <a:endParaRPr lang="pl-PL"/>
        </a:p>
      </dgm:t>
    </dgm:pt>
    <dgm:pt modelId="{934E4389-F65F-49D2-8132-471BF9E9FB6A}">
      <dgm:prSet phldrT="[Tekst]"/>
      <dgm:spPr/>
      <dgm:t>
        <a:bodyPr/>
        <a:lstStyle/>
        <a:p>
          <a:r>
            <a:rPr lang="pl-PL" b="1" dirty="0"/>
            <a:t>Baza personelu SL2014 </a:t>
          </a:r>
          <a:endParaRPr lang="pl-PL" dirty="0"/>
        </a:p>
      </dgm:t>
    </dgm:pt>
    <dgm:pt modelId="{335CBC25-DEDA-4239-8728-0E502E7166BE}" type="parTrans" cxnId="{6386BC16-14AD-47B9-9689-59B6963A463B}">
      <dgm:prSet/>
      <dgm:spPr/>
      <dgm:t>
        <a:bodyPr/>
        <a:lstStyle/>
        <a:p>
          <a:endParaRPr lang="pl-PL"/>
        </a:p>
      </dgm:t>
    </dgm:pt>
    <dgm:pt modelId="{33ADA864-1590-4EFB-BC6D-117CA4AC2438}" type="sibTrans" cxnId="{6386BC16-14AD-47B9-9689-59B6963A463B}">
      <dgm:prSet/>
      <dgm:spPr/>
      <dgm:t>
        <a:bodyPr/>
        <a:lstStyle/>
        <a:p>
          <a:endParaRPr lang="pl-PL"/>
        </a:p>
      </dgm:t>
    </dgm:pt>
    <dgm:pt modelId="{6498940C-B7AE-451C-A9FB-FB0AF7311FEF}" type="pres">
      <dgm:prSet presAssocID="{30CB8C7D-9D79-4356-B1AA-00275945FD96}" presName="linearFlow" presStyleCnt="0">
        <dgm:presLayoutVars>
          <dgm:dir/>
          <dgm:resizeHandles val="exact"/>
        </dgm:presLayoutVars>
      </dgm:prSet>
      <dgm:spPr/>
    </dgm:pt>
    <dgm:pt modelId="{C5C50668-1A6A-406A-A1CD-03E4C1480C17}" type="pres">
      <dgm:prSet presAssocID="{AE9FD6E7-C8ED-47B8-8DDC-8CFA74B0ECE4}" presName="composite" presStyleCnt="0"/>
      <dgm:spPr/>
    </dgm:pt>
    <dgm:pt modelId="{7434C628-64A4-475D-97C6-D8500AE1248C}" type="pres">
      <dgm:prSet presAssocID="{AE9FD6E7-C8ED-47B8-8DDC-8CFA74B0ECE4}" presName="imgShp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Części układanki"/>
        </a:ext>
      </dgm:extLst>
    </dgm:pt>
    <dgm:pt modelId="{0FBFEFC3-A6C4-43EE-A706-B7C9C5927BFB}" type="pres">
      <dgm:prSet presAssocID="{AE9FD6E7-C8ED-47B8-8DDC-8CFA74B0ECE4}" presName="txShp" presStyleLbl="node1" presStyleIdx="0" presStyleCnt="3" custScaleX="110427" custScaleY="99167">
        <dgm:presLayoutVars>
          <dgm:bulletEnabled val="1"/>
        </dgm:presLayoutVars>
      </dgm:prSet>
      <dgm:spPr/>
    </dgm:pt>
    <dgm:pt modelId="{2B08D5D7-A5A8-4FF9-B739-658EF3A7087A}" type="pres">
      <dgm:prSet presAssocID="{3317EBB0-2C94-4676-81A9-4A9F12992878}" presName="spacing" presStyleCnt="0"/>
      <dgm:spPr/>
    </dgm:pt>
    <dgm:pt modelId="{98378450-FE98-49AE-A8FF-D8339C54521A}" type="pres">
      <dgm:prSet presAssocID="{9F386F46-D5D0-4614-A86F-2929BB9CFBF7}" presName="composite" presStyleCnt="0"/>
      <dgm:spPr/>
    </dgm:pt>
    <dgm:pt modelId="{ED08B607-6E78-41E7-96FF-E601D157099B}" type="pres">
      <dgm:prSet presAssocID="{9F386F46-D5D0-4614-A86F-2929BB9CFBF7}" presName="imgShp" presStyleLbl="fgImgPlace1" presStyleIdx="1" presStyleCnt="3" custLinFactNeighborX="430" custLinFactNeighborY="3820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D02B6C19-25B7-4392-B5E9-7277F948FFB1}" type="pres">
      <dgm:prSet presAssocID="{9F386F46-D5D0-4614-A86F-2929BB9CFBF7}" presName="txShp" presStyleLbl="node1" presStyleIdx="1" presStyleCnt="3" custScaleX="104289" custScaleY="112292">
        <dgm:presLayoutVars>
          <dgm:bulletEnabled val="1"/>
        </dgm:presLayoutVars>
      </dgm:prSet>
      <dgm:spPr/>
    </dgm:pt>
    <dgm:pt modelId="{159CCCB3-7F89-4113-8D80-013FF78D64A0}" type="pres">
      <dgm:prSet presAssocID="{A4470C95-A473-4801-8F71-D67D1BE2967B}" presName="spacing" presStyleCnt="0"/>
      <dgm:spPr/>
    </dgm:pt>
    <dgm:pt modelId="{3F39D1AF-CFBE-44D6-B69D-2998ADF5EB1E}" type="pres">
      <dgm:prSet presAssocID="{934E4389-F65F-49D2-8132-471BF9E9FB6A}" presName="composite" presStyleCnt="0"/>
      <dgm:spPr/>
    </dgm:pt>
    <dgm:pt modelId="{E236EF5A-7A27-4F1C-AB79-5D0636470DC0}" type="pres">
      <dgm:prSet presAssocID="{934E4389-F65F-49D2-8132-471BF9E9FB6A}" presName="imgShp" presStyleLbl="fgImgPlace1" presStyleIdx="2" presStyleCnt="3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0ECDC977-7D06-4C24-AA14-98F6D461301A}" type="pres">
      <dgm:prSet presAssocID="{934E4389-F65F-49D2-8132-471BF9E9FB6A}" presName="txShp" presStyleLbl="node1" presStyleIdx="2" presStyleCnt="3" custScaleX="101737" custScaleY="97835">
        <dgm:presLayoutVars>
          <dgm:bulletEnabled val="1"/>
        </dgm:presLayoutVars>
      </dgm:prSet>
      <dgm:spPr/>
    </dgm:pt>
  </dgm:ptLst>
  <dgm:cxnLst>
    <dgm:cxn modelId="{EAF2D108-C22B-4711-A9D6-1C179B213B91}" srcId="{30CB8C7D-9D79-4356-B1AA-00275945FD96}" destId="{9F386F46-D5D0-4614-A86F-2929BB9CFBF7}" srcOrd="1" destOrd="0" parTransId="{38047C38-659F-42B3-89F9-A38AECDB02EA}" sibTransId="{A4470C95-A473-4801-8F71-D67D1BE2967B}"/>
    <dgm:cxn modelId="{6386BC16-14AD-47B9-9689-59B6963A463B}" srcId="{30CB8C7D-9D79-4356-B1AA-00275945FD96}" destId="{934E4389-F65F-49D2-8132-471BF9E9FB6A}" srcOrd="2" destOrd="0" parTransId="{335CBC25-DEDA-4239-8728-0E502E7166BE}" sibTransId="{33ADA864-1590-4EFB-BC6D-117CA4AC2438}"/>
    <dgm:cxn modelId="{46190F26-2095-4DD6-9216-5BB9525BDFE0}" srcId="{30CB8C7D-9D79-4356-B1AA-00275945FD96}" destId="{AE9FD6E7-C8ED-47B8-8DDC-8CFA74B0ECE4}" srcOrd="0" destOrd="0" parTransId="{A6FC4AE7-29F0-4673-8F4E-09C104941875}" sibTransId="{3317EBB0-2C94-4676-81A9-4A9F12992878}"/>
    <dgm:cxn modelId="{BB4F092E-FA2C-4CFC-A7A6-E82FAC7077AD}" type="presOf" srcId="{9F386F46-D5D0-4614-A86F-2929BB9CFBF7}" destId="{D02B6C19-25B7-4392-B5E9-7277F948FFB1}" srcOrd="0" destOrd="0" presId="urn:microsoft.com/office/officeart/2005/8/layout/vList3"/>
    <dgm:cxn modelId="{2E2E2044-08F6-4458-8535-98E10D4C1B3F}" type="presOf" srcId="{AE9FD6E7-C8ED-47B8-8DDC-8CFA74B0ECE4}" destId="{0FBFEFC3-A6C4-43EE-A706-B7C9C5927BFB}" srcOrd="0" destOrd="0" presId="urn:microsoft.com/office/officeart/2005/8/layout/vList3"/>
    <dgm:cxn modelId="{1A594269-4F6C-48D5-A258-BF27F3A5F149}" type="presOf" srcId="{934E4389-F65F-49D2-8132-471BF9E9FB6A}" destId="{0ECDC977-7D06-4C24-AA14-98F6D461301A}" srcOrd="0" destOrd="0" presId="urn:microsoft.com/office/officeart/2005/8/layout/vList3"/>
    <dgm:cxn modelId="{FCAB9ABC-277D-41D9-A410-DD10C53F290A}" type="presOf" srcId="{30CB8C7D-9D79-4356-B1AA-00275945FD96}" destId="{6498940C-B7AE-451C-A9FB-FB0AF7311FEF}" srcOrd="0" destOrd="0" presId="urn:microsoft.com/office/officeart/2005/8/layout/vList3"/>
    <dgm:cxn modelId="{26FD2601-884C-490D-81A4-309ED41883B9}" type="presParOf" srcId="{6498940C-B7AE-451C-A9FB-FB0AF7311FEF}" destId="{C5C50668-1A6A-406A-A1CD-03E4C1480C17}" srcOrd="0" destOrd="0" presId="urn:microsoft.com/office/officeart/2005/8/layout/vList3"/>
    <dgm:cxn modelId="{7DE7EFC0-7891-42AB-A5A8-25D82D76D043}" type="presParOf" srcId="{C5C50668-1A6A-406A-A1CD-03E4C1480C17}" destId="{7434C628-64A4-475D-97C6-D8500AE1248C}" srcOrd="0" destOrd="0" presId="urn:microsoft.com/office/officeart/2005/8/layout/vList3"/>
    <dgm:cxn modelId="{52DF9D1D-276A-480D-AF70-D05E994C468A}" type="presParOf" srcId="{C5C50668-1A6A-406A-A1CD-03E4C1480C17}" destId="{0FBFEFC3-A6C4-43EE-A706-B7C9C5927BFB}" srcOrd="1" destOrd="0" presId="urn:microsoft.com/office/officeart/2005/8/layout/vList3"/>
    <dgm:cxn modelId="{ACEED81C-E0EE-45B6-8390-F1B37E268D85}" type="presParOf" srcId="{6498940C-B7AE-451C-A9FB-FB0AF7311FEF}" destId="{2B08D5D7-A5A8-4FF9-B739-658EF3A7087A}" srcOrd="1" destOrd="0" presId="urn:microsoft.com/office/officeart/2005/8/layout/vList3"/>
    <dgm:cxn modelId="{4F6F63A4-35EB-452C-90CA-AEC86240605E}" type="presParOf" srcId="{6498940C-B7AE-451C-A9FB-FB0AF7311FEF}" destId="{98378450-FE98-49AE-A8FF-D8339C54521A}" srcOrd="2" destOrd="0" presId="urn:microsoft.com/office/officeart/2005/8/layout/vList3"/>
    <dgm:cxn modelId="{E848B395-9923-4EE6-8C9B-B4F07E5824A2}" type="presParOf" srcId="{98378450-FE98-49AE-A8FF-D8339C54521A}" destId="{ED08B607-6E78-41E7-96FF-E601D157099B}" srcOrd="0" destOrd="0" presId="urn:microsoft.com/office/officeart/2005/8/layout/vList3"/>
    <dgm:cxn modelId="{5B511895-5635-4786-9832-59AA8B1815C4}" type="presParOf" srcId="{98378450-FE98-49AE-A8FF-D8339C54521A}" destId="{D02B6C19-25B7-4392-B5E9-7277F948FFB1}" srcOrd="1" destOrd="0" presId="urn:microsoft.com/office/officeart/2005/8/layout/vList3"/>
    <dgm:cxn modelId="{B19AABBB-BD1C-45EE-BC60-0FB4F0EDF6BF}" type="presParOf" srcId="{6498940C-B7AE-451C-A9FB-FB0AF7311FEF}" destId="{159CCCB3-7F89-4113-8D80-013FF78D64A0}" srcOrd="3" destOrd="0" presId="urn:microsoft.com/office/officeart/2005/8/layout/vList3"/>
    <dgm:cxn modelId="{805EF3F3-8B1B-48D6-BA17-36C4C4B9C221}" type="presParOf" srcId="{6498940C-B7AE-451C-A9FB-FB0AF7311FEF}" destId="{3F39D1AF-CFBE-44D6-B69D-2998ADF5EB1E}" srcOrd="4" destOrd="0" presId="urn:microsoft.com/office/officeart/2005/8/layout/vList3"/>
    <dgm:cxn modelId="{FC1F2E02-F265-4B2B-8471-3D5A63D7EE2B}" type="presParOf" srcId="{3F39D1AF-CFBE-44D6-B69D-2998ADF5EB1E}" destId="{E236EF5A-7A27-4F1C-AB79-5D0636470DC0}" srcOrd="0" destOrd="0" presId="urn:microsoft.com/office/officeart/2005/8/layout/vList3"/>
    <dgm:cxn modelId="{0E30E2BB-BD58-4A6A-853E-0398FED91161}" type="presParOf" srcId="{3F39D1AF-CFBE-44D6-B69D-2998ADF5EB1E}" destId="{0ECDC977-7D06-4C24-AA14-98F6D461301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CEF272-1DB5-4970-A495-220AB0E95723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A539EF5-084E-443D-B7F1-D859B25277FE}">
      <dgm:prSet phldrT="[Tekst]"/>
      <dgm:spPr/>
      <dgm:t>
        <a:bodyPr/>
        <a:lstStyle/>
        <a:p>
          <a:pPr>
            <a:buNone/>
          </a:pPr>
          <a:r>
            <a:rPr lang="pl-PL" dirty="0">
              <a:ln w="18415" cmpd="sng">
                <a:noFill/>
                <a:prstDash val="solid"/>
              </a:ln>
              <a:solidFill>
                <a:srgbClr val="FFFFFF"/>
              </a:solidFill>
            </a:rPr>
            <a:t>Dokumentowanie wydatków dot. personelu </a:t>
          </a:r>
          <a:endParaRPr lang="pl-PL" dirty="0"/>
        </a:p>
      </dgm:t>
    </dgm:pt>
    <dgm:pt modelId="{49AF4071-5747-4435-9154-D72A06A3C444}" type="parTrans" cxnId="{AFEC0F8B-A980-448A-A0E9-E4C14AC03E16}">
      <dgm:prSet/>
      <dgm:spPr/>
      <dgm:t>
        <a:bodyPr/>
        <a:lstStyle/>
        <a:p>
          <a:endParaRPr lang="pl-PL"/>
        </a:p>
      </dgm:t>
    </dgm:pt>
    <dgm:pt modelId="{C10EEAEB-D747-44AC-9008-4BFA9119E229}" type="sibTrans" cxnId="{AFEC0F8B-A980-448A-A0E9-E4C14AC03E16}">
      <dgm:prSet/>
      <dgm:spPr/>
      <dgm:t>
        <a:bodyPr/>
        <a:lstStyle/>
        <a:p>
          <a:endParaRPr lang="pl-PL"/>
        </a:p>
      </dgm:t>
    </dgm:pt>
    <dgm:pt modelId="{71A8143C-DA29-4142-A2D1-DD65DC740E66}">
      <dgm:prSet phldrT="[Tekst]" custT="1"/>
      <dgm:spPr/>
      <dgm:t>
        <a:bodyPr/>
        <a:lstStyle/>
        <a:p>
          <a:r>
            <a:rPr lang="pl-PL" sz="2600" dirty="0"/>
            <a:t>Lista płac, rachunek do umowy cywilno-prawnej</a:t>
          </a:r>
        </a:p>
      </dgm:t>
    </dgm:pt>
    <dgm:pt modelId="{7A1217CA-A389-4C4B-9899-6BB91E79EAA4}" type="parTrans" cxnId="{F9EE238D-548C-41BF-A46A-D374B8D385F3}">
      <dgm:prSet/>
      <dgm:spPr/>
      <dgm:t>
        <a:bodyPr/>
        <a:lstStyle/>
        <a:p>
          <a:endParaRPr lang="pl-PL"/>
        </a:p>
      </dgm:t>
    </dgm:pt>
    <dgm:pt modelId="{180FD604-9FCE-454C-9C8F-5BF76B5FAF2F}" type="sibTrans" cxnId="{F9EE238D-548C-41BF-A46A-D374B8D385F3}">
      <dgm:prSet/>
      <dgm:spPr/>
      <dgm:t>
        <a:bodyPr/>
        <a:lstStyle/>
        <a:p>
          <a:endParaRPr lang="pl-PL"/>
        </a:p>
      </dgm:t>
    </dgm:pt>
    <dgm:pt modelId="{1DC22400-51B2-461A-9CA2-181B9EA6C3E8}">
      <dgm:prSet phldrT="[Tekst]" custT="1"/>
      <dgm:spPr/>
      <dgm:t>
        <a:bodyPr/>
        <a:lstStyle/>
        <a:p>
          <a:r>
            <a:rPr lang="pl-PL" sz="2000" dirty="0"/>
            <a:t>Potwierdzenie zapłaty wynagrodzenia netto, składek ZUS i podatku dochodowego od osób fizycznych, potrąceń z wynagrodzenia netto np. dodatkowe ubezpieczenie</a:t>
          </a:r>
        </a:p>
      </dgm:t>
    </dgm:pt>
    <dgm:pt modelId="{A10CC6D3-8BF4-4848-8A9C-DCE40EAABE8F}" type="parTrans" cxnId="{A5921A9C-94E7-492D-8125-3E17977D0FCC}">
      <dgm:prSet/>
      <dgm:spPr/>
      <dgm:t>
        <a:bodyPr/>
        <a:lstStyle/>
        <a:p>
          <a:endParaRPr lang="pl-PL"/>
        </a:p>
      </dgm:t>
    </dgm:pt>
    <dgm:pt modelId="{EED8CD48-60F2-43E0-BB79-EEE027E2CFCC}" type="sibTrans" cxnId="{A5921A9C-94E7-492D-8125-3E17977D0FCC}">
      <dgm:prSet/>
      <dgm:spPr/>
      <dgm:t>
        <a:bodyPr/>
        <a:lstStyle/>
        <a:p>
          <a:endParaRPr lang="pl-PL"/>
        </a:p>
      </dgm:t>
    </dgm:pt>
    <dgm:pt modelId="{9EE634C5-0CCB-4312-B44E-AB320D9FBE45}">
      <dgm:prSet phldrT="[Tekst]" custT="1"/>
      <dgm:spPr/>
      <dgm:t>
        <a:bodyPr/>
        <a:lstStyle/>
        <a:p>
          <a:r>
            <a:rPr lang="pl-PL" sz="2600" dirty="0"/>
            <a:t>Inne: np. oświadczenie dot. Kwalifikowalności wynagrodzeń w projekcie</a:t>
          </a:r>
        </a:p>
      </dgm:t>
    </dgm:pt>
    <dgm:pt modelId="{D43FDE00-6D8C-41D7-9B1D-4B7F10D2C0FF}" type="parTrans" cxnId="{CF6A146E-F803-47A6-B5C2-4F308246383E}">
      <dgm:prSet/>
      <dgm:spPr/>
      <dgm:t>
        <a:bodyPr/>
        <a:lstStyle/>
        <a:p>
          <a:endParaRPr lang="pl-PL"/>
        </a:p>
      </dgm:t>
    </dgm:pt>
    <dgm:pt modelId="{21874B44-41ED-4AFB-97EB-BB6AD7C3AB70}" type="sibTrans" cxnId="{CF6A146E-F803-47A6-B5C2-4F308246383E}">
      <dgm:prSet/>
      <dgm:spPr/>
      <dgm:t>
        <a:bodyPr/>
        <a:lstStyle/>
        <a:p>
          <a:endParaRPr lang="pl-PL"/>
        </a:p>
      </dgm:t>
    </dgm:pt>
    <dgm:pt modelId="{4C0BE054-A25B-402A-862C-E98637AB2BDF}" type="pres">
      <dgm:prSet presAssocID="{5BCEF272-1DB5-4970-A495-220AB0E9572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C0EEAC4-92F2-45D1-A086-545B7C3D6CED}" type="pres">
      <dgm:prSet presAssocID="{CA539EF5-084E-443D-B7F1-D859B25277FE}" presName="root1" presStyleCnt="0"/>
      <dgm:spPr/>
    </dgm:pt>
    <dgm:pt modelId="{C82D45C0-1BAA-4E2D-9D7C-7E2A572C28FB}" type="pres">
      <dgm:prSet presAssocID="{CA539EF5-084E-443D-B7F1-D859B25277FE}" presName="LevelOneTextNode" presStyleLbl="node0" presStyleIdx="0" presStyleCnt="1">
        <dgm:presLayoutVars>
          <dgm:chPref val="3"/>
        </dgm:presLayoutVars>
      </dgm:prSet>
      <dgm:spPr/>
    </dgm:pt>
    <dgm:pt modelId="{207A5235-4454-4AC2-A7F2-B82028594D46}" type="pres">
      <dgm:prSet presAssocID="{CA539EF5-084E-443D-B7F1-D859B25277FE}" presName="level2hierChild" presStyleCnt="0"/>
      <dgm:spPr/>
    </dgm:pt>
    <dgm:pt modelId="{98EDA312-E4FB-49F0-B72D-4733CB6C9AEB}" type="pres">
      <dgm:prSet presAssocID="{7A1217CA-A389-4C4B-9899-6BB91E79EAA4}" presName="conn2-1" presStyleLbl="parChTrans1D2" presStyleIdx="0" presStyleCnt="3"/>
      <dgm:spPr/>
    </dgm:pt>
    <dgm:pt modelId="{9F14466C-0BE3-4F65-8CB8-F37F782FB03B}" type="pres">
      <dgm:prSet presAssocID="{7A1217CA-A389-4C4B-9899-6BB91E79EAA4}" presName="connTx" presStyleLbl="parChTrans1D2" presStyleIdx="0" presStyleCnt="3"/>
      <dgm:spPr/>
    </dgm:pt>
    <dgm:pt modelId="{2FE51E54-6401-4A29-A9A2-7088413B8C3B}" type="pres">
      <dgm:prSet presAssocID="{71A8143C-DA29-4142-A2D1-DD65DC740E66}" presName="root2" presStyleCnt="0"/>
      <dgm:spPr/>
    </dgm:pt>
    <dgm:pt modelId="{824828A4-63F7-4271-8273-1B83149FB3CF}" type="pres">
      <dgm:prSet presAssocID="{71A8143C-DA29-4142-A2D1-DD65DC740E66}" presName="LevelTwoTextNode" presStyleLbl="node2" presStyleIdx="0" presStyleCnt="3" custScaleX="161302" custScaleY="121586">
        <dgm:presLayoutVars>
          <dgm:chPref val="3"/>
        </dgm:presLayoutVars>
      </dgm:prSet>
      <dgm:spPr/>
    </dgm:pt>
    <dgm:pt modelId="{890545D0-09ED-4C8B-BE6B-B08233B391BD}" type="pres">
      <dgm:prSet presAssocID="{71A8143C-DA29-4142-A2D1-DD65DC740E66}" presName="level3hierChild" presStyleCnt="0"/>
      <dgm:spPr/>
    </dgm:pt>
    <dgm:pt modelId="{AC13ACD5-342C-4385-9DFC-2AFE6C868F06}" type="pres">
      <dgm:prSet presAssocID="{A10CC6D3-8BF4-4848-8A9C-DCE40EAABE8F}" presName="conn2-1" presStyleLbl="parChTrans1D2" presStyleIdx="1" presStyleCnt="3"/>
      <dgm:spPr/>
    </dgm:pt>
    <dgm:pt modelId="{7AF0970F-E20B-41F0-96A8-BCCAF6978B07}" type="pres">
      <dgm:prSet presAssocID="{A10CC6D3-8BF4-4848-8A9C-DCE40EAABE8F}" presName="connTx" presStyleLbl="parChTrans1D2" presStyleIdx="1" presStyleCnt="3"/>
      <dgm:spPr/>
    </dgm:pt>
    <dgm:pt modelId="{D1E9560A-6FBC-411E-9FE4-403625BBF314}" type="pres">
      <dgm:prSet presAssocID="{1DC22400-51B2-461A-9CA2-181B9EA6C3E8}" presName="root2" presStyleCnt="0"/>
      <dgm:spPr/>
    </dgm:pt>
    <dgm:pt modelId="{B9866BF3-3748-45AB-9F6F-4E26C4DC17B9}" type="pres">
      <dgm:prSet presAssocID="{1DC22400-51B2-461A-9CA2-181B9EA6C3E8}" presName="LevelTwoTextNode" presStyleLbl="node2" presStyleIdx="1" presStyleCnt="3" custScaleX="161302" custScaleY="111425">
        <dgm:presLayoutVars>
          <dgm:chPref val="3"/>
        </dgm:presLayoutVars>
      </dgm:prSet>
      <dgm:spPr/>
    </dgm:pt>
    <dgm:pt modelId="{6D57EB77-AD1B-4770-88B5-72FD68855F25}" type="pres">
      <dgm:prSet presAssocID="{1DC22400-51B2-461A-9CA2-181B9EA6C3E8}" presName="level3hierChild" presStyleCnt="0"/>
      <dgm:spPr/>
    </dgm:pt>
    <dgm:pt modelId="{63CF3AAF-4E28-4F55-8358-1C2D9C7FC9CC}" type="pres">
      <dgm:prSet presAssocID="{D43FDE00-6D8C-41D7-9B1D-4B7F10D2C0FF}" presName="conn2-1" presStyleLbl="parChTrans1D2" presStyleIdx="2" presStyleCnt="3"/>
      <dgm:spPr/>
    </dgm:pt>
    <dgm:pt modelId="{17904A28-0D9C-4183-A66D-5EC4DDBE545E}" type="pres">
      <dgm:prSet presAssocID="{D43FDE00-6D8C-41D7-9B1D-4B7F10D2C0FF}" presName="connTx" presStyleLbl="parChTrans1D2" presStyleIdx="2" presStyleCnt="3"/>
      <dgm:spPr/>
    </dgm:pt>
    <dgm:pt modelId="{CFD12C19-A2F9-41D3-98D2-4B936FA065A2}" type="pres">
      <dgm:prSet presAssocID="{9EE634C5-0CCB-4312-B44E-AB320D9FBE45}" presName="root2" presStyleCnt="0"/>
      <dgm:spPr/>
    </dgm:pt>
    <dgm:pt modelId="{2A72A916-DF73-4DF0-8EB5-FB94B615CDF8}" type="pres">
      <dgm:prSet presAssocID="{9EE634C5-0CCB-4312-B44E-AB320D9FBE45}" presName="LevelTwoTextNode" presStyleLbl="node2" presStyleIdx="2" presStyleCnt="3" custScaleX="161302" custScaleY="172855">
        <dgm:presLayoutVars>
          <dgm:chPref val="3"/>
        </dgm:presLayoutVars>
      </dgm:prSet>
      <dgm:spPr/>
    </dgm:pt>
    <dgm:pt modelId="{347FDEE6-C99A-4FB5-8B40-0E552C9EE6AE}" type="pres">
      <dgm:prSet presAssocID="{9EE634C5-0CCB-4312-B44E-AB320D9FBE45}" presName="level3hierChild" presStyleCnt="0"/>
      <dgm:spPr/>
    </dgm:pt>
  </dgm:ptLst>
  <dgm:cxnLst>
    <dgm:cxn modelId="{C02A7929-1D75-4B51-9183-87F9AA4D7EF5}" type="presOf" srcId="{A10CC6D3-8BF4-4848-8A9C-DCE40EAABE8F}" destId="{AC13ACD5-342C-4385-9DFC-2AFE6C868F06}" srcOrd="0" destOrd="0" presId="urn:microsoft.com/office/officeart/2008/layout/HorizontalMultiLevelHierarchy"/>
    <dgm:cxn modelId="{642B7334-90E1-4553-B181-375E1ADDD3E3}" type="presOf" srcId="{7A1217CA-A389-4C4B-9899-6BB91E79EAA4}" destId="{98EDA312-E4FB-49F0-B72D-4733CB6C9AEB}" srcOrd="0" destOrd="0" presId="urn:microsoft.com/office/officeart/2008/layout/HorizontalMultiLevelHierarchy"/>
    <dgm:cxn modelId="{DC9AF85B-0E2F-4200-98CF-0A185A674E1E}" type="presOf" srcId="{1DC22400-51B2-461A-9CA2-181B9EA6C3E8}" destId="{B9866BF3-3748-45AB-9F6F-4E26C4DC17B9}" srcOrd="0" destOrd="0" presId="urn:microsoft.com/office/officeart/2008/layout/HorizontalMultiLevelHierarchy"/>
    <dgm:cxn modelId="{CF6A146E-F803-47A6-B5C2-4F308246383E}" srcId="{CA539EF5-084E-443D-B7F1-D859B25277FE}" destId="{9EE634C5-0CCB-4312-B44E-AB320D9FBE45}" srcOrd="2" destOrd="0" parTransId="{D43FDE00-6D8C-41D7-9B1D-4B7F10D2C0FF}" sibTransId="{21874B44-41ED-4AFB-97EB-BB6AD7C3AB70}"/>
    <dgm:cxn modelId="{D2D95159-C916-43E9-96A5-30DE129891FF}" type="presOf" srcId="{5BCEF272-1DB5-4970-A495-220AB0E95723}" destId="{4C0BE054-A25B-402A-862C-E98637AB2BDF}" srcOrd="0" destOrd="0" presId="urn:microsoft.com/office/officeart/2008/layout/HorizontalMultiLevelHierarchy"/>
    <dgm:cxn modelId="{C8326487-5884-4753-978E-FC19DCC2EB62}" type="presOf" srcId="{D43FDE00-6D8C-41D7-9B1D-4B7F10D2C0FF}" destId="{17904A28-0D9C-4183-A66D-5EC4DDBE545E}" srcOrd="1" destOrd="0" presId="urn:microsoft.com/office/officeart/2008/layout/HorizontalMultiLevelHierarchy"/>
    <dgm:cxn modelId="{AFEC0F8B-A980-448A-A0E9-E4C14AC03E16}" srcId="{5BCEF272-1DB5-4970-A495-220AB0E95723}" destId="{CA539EF5-084E-443D-B7F1-D859B25277FE}" srcOrd="0" destOrd="0" parTransId="{49AF4071-5747-4435-9154-D72A06A3C444}" sibTransId="{C10EEAEB-D747-44AC-9008-4BFA9119E229}"/>
    <dgm:cxn modelId="{F9EE238D-548C-41BF-A46A-D374B8D385F3}" srcId="{CA539EF5-084E-443D-B7F1-D859B25277FE}" destId="{71A8143C-DA29-4142-A2D1-DD65DC740E66}" srcOrd="0" destOrd="0" parTransId="{7A1217CA-A389-4C4B-9899-6BB91E79EAA4}" sibTransId="{180FD604-9FCE-454C-9C8F-5BF76B5FAF2F}"/>
    <dgm:cxn modelId="{E8ED4697-9FFA-400F-A3C9-9D37A5C77B04}" type="presOf" srcId="{CA539EF5-084E-443D-B7F1-D859B25277FE}" destId="{C82D45C0-1BAA-4E2D-9D7C-7E2A572C28FB}" srcOrd="0" destOrd="0" presId="urn:microsoft.com/office/officeart/2008/layout/HorizontalMultiLevelHierarchy"/>
    <dgm:cxn modelId="{A5921A9C-94E7-492D-8125-3E17977D0FCC}" srcId="{CA539EF5-084E-443D-B7F1-D859B25277FE}" destId="{1DC22400-51B2-461A-9CA2-181B9EA6C3E8}" srcOrd="1" destOrd="0" parTransId="{A10CC6D3-8BF4-4848-8A9C-DCE40EAABE8F}" sibTransId="{EED8CD48-60F2-43E0-BB79-EEE027E2CFCC}"/>
    <dgm:cxn modelId="{568194AF-4726-48D6-B65E-6C9E6CEBA74B}" type="presOf" srcId="{71A8143C-DA29-4142-A2D1-DD65DC740E66}" destId="{824828A4-63F7-4271-8273-1B83149FB3CF}" srcOrd="0" destOrd="0" presId="urn:microsoft.com/office/officeart/2008/layout/HorizontalMultiLevelHierarchy"/>
    <dgm:cxn modelId="{334B92D9-2EA6-4202-AAF7-9B03F5E9178A}" type="presOf" srcId="{A10CC6D3-8BF4-4848-8A9C-DCE40EAABE8F}" destId="{7AF0970F-E20B-41F0-96A8-BCCAF6978B07}" srcOrd="1" destOrd="0" presId="urn:microsoft.com/office/officeart/2008/layout/HorizontalMultiLevelHierarchy"/>
    <dgm:cxn modelId="{F0C45EE4-288B-43B7-A23C-8FEA800A0E35}" type="presOf" srcId="{7A1217CA-A389-4C4B-9899-6BB91E79EAA4}" destId="{9F14466C-0BE3-4F65-8CB8-F37F782FB03B}" srcOrd="1" destOrd="0" presId="urn:microsoft.com/office/officeart/2008/layout/HorizontalMultiLevelHierarchy"/>
    <dgm:cxn modelId="{92C257EA-C76B-4BB5-828F-4D2712B125F2}" type="presOf" srcId="{9EE634C5-0CCB-4312-B44E-AB320D9FBE45}" destId="{2A72A916-DF73-4DF0-8EB5-FB94B615CDF8}" srcOrd="0" destOrd="0" presId="urn:microsoft.com/office/officeart/2008/layout/HorizontalMultiLevelHierarchy"/>
    <dgm:cxn modelId="{2F93D8EA-6363-4AF4-8D0D-0332FFC2B4E8}" type="presOf" srcId="{D43FDE00-6D8C-41D7-9B1D-4B7F10D2C0FF}" destId="{63CF3AAF-4E28-4F55-8358-1C2D9C7FC9CC}" srcOrd="0" destOrd="0" presId="urn:microsoft.com/office/officeart/2008/layout/HorizontalMultiLevelHierarchy"/>
    <dgm:cxn modelId="{D0E6951A-B557-4DF0-80A3-A59D206D49FB}" type="presParOf" srcId="{4C0BE054-A25B-402A-862C-E98637AB2BDF}" destId="{CC0EEAC4-92F2-45D1-A086-545B7C3D6CED}" srcOrd="0" destOrd="0" presId="urn:microsoft.com/office/officeart/2008/layout/HorizontalMultiLevelHierarchy"/>
    <dgm:cxn modelId="{9C025A13-7153-4909-8188-91E53C71EA40}" type="presParOf" srcId="{CC0EEAC4-92F2-45D1-A086-545B7C3D6CED}" destId="{C82D45C0-1BAA-4E2D-9D7C-7E2A572C28FB}" srcOrd="0" destOrd="0" presId="urn:microsoft.com/office/officeart/2008/layout/HorizontalMultiLevelHierarchy"/>
    <dgm:cxn modelId="{1BB4E718-2ECB-428D-8222-AA2CA2CF5A74}" type="presParOf" srcId="{CC0EEAC4-92F2-45D1-A086-545B7C3D6CED}" destId="{207A5235-4454-4AC2-A7F2-B82028594D46}" srcOrd="1" destOrd="0" presId="urn:microsoft.com/office/officeart/2008/layout/HorizontalMultiLevelHierarchy"/>
    <dgm:cxn modelId="{2DE53021-6311-40E9-8898-3E348CD6AE3F}" type="presParOf" srcId="{207A5235-4454-4AC2-A7F2-B82028594D46}" destId="{98EDA312-E4FB-49F0-B72D-4733CB6C9AEB}" srcOrd="0" destOrd="0" presId="urn:microsoft.com/office/officeart/2008/layout/HorizontalMultiLevelHierarchy"/>
    <dgm:cxn modelId="{5A99EE2B-28A9-4085-A209-A2E2D9918C94}" type="presParOf" srcId="{98EDA312-E4FB-49F0-B72D-4733CB6C9AEB}" destId="{9F14466C-0BE3-4F65-8CB8-F37F782FB03B}" srcOrd="0" destOrd="0" presId="urn:microsoft.com/office/officeart/2008/layout/HorizontalMultiLevelHierarchy"/>
    <dgm:cxn modelId="{BA528368-B13E-464E-9BAB-085E1F7C6ED5}" type="presParOf" srcId="{207A5235-4454-4AC2-A7F2-B82028594D46}" destId="{2FE51E54-6401-4A29-A9A2-7088413B8C3B}" srcOrd="1" destOrd="0" presId="urn:microsoft.com/office/officeart/2008/layout/HorizontalMultiLevelHierarchy"/>
    <dgm:cxn modelId="{DDBEFE5A-3DE6-44CA-8706-3AD6039EB1BD}" type="presParOf" srcId="{2FE51E54-6401-4A29-A9A2-7088413B8C3B}" destId="{824828A4-63F7-4271-8273-1B83149FB3CF}" srcOrd="0" destOrd="0" presId="urn:microsoft.com/office/officeart/2008/layout/HorizontalMultiLevelHierarchy"/>
    <dgm:cxn modelId="{A61E7147-0501-4CFC-A2FD-51D538E8B0F1}" type="presParOf" srcId="{2FE51E54-6401-4A29-A9A2-7088413B8C3B}" destId="{890545D0-09ED-4C8B-BE6B-B08233B391BD}" srcOrd="1" destOrd="0" presId="urn:microsoft.com/office/officeart/2008/layout/HorizontalMultiLevelHierarchy"/>
    <dgm:cxn modelId="{CAA67FA7-DF9A-403F-BA65-AE79FFBB8090}" type="presParOf" srcId="{207A5235-4454-4AC2-A7F2-B82028594D46}" destId="{AC13ACD5-342C-4385-9DFC-2AFE6C868F06}" srcOrd="2" destOrd="0" presId="urn:microsoft.com/office/officeart/2008/layout/HorizontalMultiLevelHierarchy"/>
    <dgm:cxn modelId="{62C5D37C-6A02-4DF9-A4AD-8F99A7A53195}" type="presParOf" srcId="{AC13ACD5-342C-4385-9DFC-2AFE6C868F06}" destId="{7AF0970F-E20B-41F0-96A8-BCCAF6978B07}" srcOrd="0" destOrd="0" presId="urn:microsoft.com/office/officeart/2008/layout/HorizontalMultiLevelHierarchy"/>
    <dgm:cxn modelId="{7544117B-4963-4A2C-969B-61334EEB207E}" type="presParOf" srcId="{207A5235-4454-4AC2-A7F2-B82028594D46}" destId="{D1E9560A-6FBC-411E-9FE4-403625BBF314}" srcOrd="3" destOrd="0" presId="urn:microsoft.com/office/officeart/2008/layout/HorizontalMultiLevelHierarchy"/>
    <dgm:cxn modelId="{7E50B61B-6866-4BF4-8331-3E469A4CB972}" type="presParOf" srcId="{D1E9560A-6FBC-411E-9FE4-403625BBF314}" destId="{B9866BF3-3748-45AB-9F6F-4E26C4DC17B9}" srcOrd="0" destOrd="0" presId="urn:microsoft.com/office/officeart/2008/layout/HorizontalMultiLevelHierarchy"/>
    <dgm:cxn modelId="{766FF21D-4E40-4C45-9D8A-7993F9CFC4E3}" type="presParOf" srcId="{D1E9560A-6FBC-411E-9FE4-403625BBF314}" destId="{6D57EB77-AD1B-4770-88B5-72FD68855F25}" srcOrd="1" destOrd="0" presId="urn:microsoft.com/office/officeart/2008/layout/HorizontalMultiLevelHierarchy"/>
    <dgm:cxn modelId="{06506B8B-0533-4445-B069-20537A8BCEDA}" type="presParOf" srcId="{207A5235-4454-4AC2-A7F2-B82028594D46}" destId="{63CF3AAF-4E28-4F55-8358-1C2D9C7FC9CC}" srcOrd="4" destOrd="0" presId="urn:microsoft.com/office/officeart/2008/layout/HorizontalMultiLevelHierarchy"/>
    <dgm:cxn modelId="{C008F3ED-B82C-4FA0-A2A1-41832C1D936A}" type="presParOf" srcId="{63CF3AAF-4E28-4F55-8358-1C2D9C7FC9CC}" destId="{17904A28-0D9C-4183-A66D-5EC4DDBE545E}" srcOrd="0" destOrd="0" presId="urn:microsoft.com/office/officeart/2008/layout/HorizontalMultiLevelHierarchy"/>
    <dgm:cxn modelId="{6A931E4D-6CA8-4C12-A46D-E79F4D4BB5B5}" type="presParOf" srcId="{207A5235-4454-4AC2-A7F2-B82028594D46}" destId="{CFD12C19-A2F9-41D3-98D2-4B936FA065A2}" srcOrd="5" destOrd="0" presId="urn:microsoft.com/office/officeart/2008/layout/HorizontalMultiLevelHierarchy"/>
    <dgm:cxn modelId="{08884191-1338-4429-B42E-18FF031F58BD}" type="presParOf" srcId="{CFD12C19-A2F9-41D3-98D2-4B936FA065A2}" destId="{2A72A916-DF73-4DF0-8EB5-FB94B615CDF8}" srcOrd="0" destOrd="0" presId="urn:microsoft.com/office/officeart/2008/layout/HorizontalMultiLevelHierarchy"/>
    <dgm:cxn modelId="{C5D45013-C5DC-4C66-91F8-6D90A5E25391}" type="presParOf" srcId="{CFD12C19-A2F9-41D3-98D2-4B936FA065A2}" destId="{347FDEE6-C99A-4FB5-8B40-0E552C9EE6A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A40073-7525-473C-A17A-B0488240F86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09A4736-BDEA-4CCA-9F18-C26C4FACBDFB}">
      <dgm:prSet phldrT="[Teks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l-PL" dirty="0" err="1"/>
            <a:t>Kwalifikowalne</a:t>
          </a:r>
          <a:endParaRPr lang="pl-PL" dirty="0"/>
        </a:p>
      </dgm:t>
    </dgm:pt>
    <dgm:pt modelId="{0C807108-5E4A-4DAF-9962-31666F94933D}" type="parTrans" cxnId="{EE24CBA5-2FB8-4102-AB78-59EADA41E887}">
      <dgm:prSet/>
      <dgm:spPr/>
      <dgm:t>
        <a:bodyPr/>
        <a:lstStyle/>
        <a:p>
          <a:endParaRPr lang="pl-PL"/>
        </a:p>
      </dgm:t>
    </dgm:pt>
    <dgm:pt modelId="{A29619EF-CC1C-4DC2-93C1-DC7855E22F39}" type="sibTrans" cxnId="{EE24CBA5-2FB8-4102-AB78-59EADA41E887}">
      <dgm:prSet/>
      <dgm:spPr/>
      <dgm:t>
        <a:bodyPr/>
        <a:lstStyle/>
        <a:p>
          <a:endParaRPr lang="pl-PL"/>
        </a:p>
      </dgm:t>
    </dgm:pt>
    <dgm:pt modelId="{51078844-29F4-447C-894D-280C22B9E3AB}">
      <dgm:prSet phldrT="[Tekst]"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pl-PL">
              <a:solidFill>
                <a:schemeClr val="bg1"/>
              </a:solidFill>
            </a:rPr>
            <a:t>brutto</a:t>
          </a:r>
          <a:endParaRPr lang="pl-PL" dirty="0">
            <a:solidFill>
              <a:schemeClr val="bg1"/>
            </a:solidFill>
          </a:endParaRPr>
        </a:p>
      </dgm:t>
    </dgm:pt>
    <dgm:pt modelId="{F5DCE44C-4357-42B3-AFB3-699BDC7D600F}" type="parTrans" cxnId="{65BC2D8B-4C09-4985-B052-227145D92BD6}">
      <dgm:prSet/>
      <dgm:spPr/>
      <dgm:t>
        <a:bodyPr/>
        <a:lstStyle/>
        <a:p>
          <a:endParaRPr lang="pl-PL"/>
        </a:p>
      </dgm:t>
    </dgm:pt>
    <dgm:pt modelId="{D8F88910-772A-4C9A-ABCB-98857338B47F}" type="sibTrans" cxnId="{65BC2D8B-4C09-4985-B052-227145D92BD6}">
      <dgm:prSet/>
      <dgm:spPr/>
      <dgm:t>
        <a:bodyPr/>
        <a:lstStyle/>
        <a:p>
          <a:endParaRPr lang="pl-PL"/>
        </a:p>
      </dgm:t>
    </dgm:pt>
    <dgm:pt modelId="{0A260A6D-0A06-4301-8720-14CF0A979F71}">
      <dgm:prSet phldrT="[Tekst]"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pl-PL">
              <a:solidFill>
                <a:schemeClr val="bg1"/>
              </a:solidFill>
            </a:rPr>
            <a:t>Ubezpieczenie społeczne</a:t>
          </a:r>
          <a:endParaRPr lang="pl-PL" dirty="0">
            <a:solidFill>
              <a:schemeClr val="bg1"/>
            </a:solidFill>
          </a:endParaRPr>
        </a:p>
      </dgm:t>
    </dgm:pt>
    <dgm:pt modelId="{9F634E55-AABE-496E-83F7-7B9625D54A4A}" type="parTrans" cxnId="{A181784A-AEAC-43A5-AB83-DE4B9304DBED}">
      <dgm:prSet/>
      <dgm:spPr/>
      <dgm:t>
        <a:bodyPr/>
        <a:lstStyle/>
        <a:p>
          <a:endParaRPr lang="pl-PL"/>
        </a:p>
      </dgm:t>
    </dgm:pt>
    <dgm:pt modelId="{4ECC2397-C880-4A38-997A-A9BE2F9ABB89}" type="sibTrans" cxnId="{A181784A-AEAC-43A5-AB83-DE4B9304DBED}">
      <dgm:prSet/>
      <dgm:spPr/>
      <dgm:t>
        <a:bodyPr/>
        <a:lstStyle/>
        <a:p>
          <a:endParaRPr lang="pl-PL"/>
        </a:p>
      </dgm:t>
    </dgm:pt>
    <dgm:pt modelId="{9A11A353-5747-4E87-82D1-5F5F06778704}">
      <dgm:prSet phldrT="[Teks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l-PL" dirty="0" err="1"/>
            <a:t>Niekwalifikowalne</a:t>
          </a:r>
          <a:endParaRPr lang="pl-PL" dirty="0"/>
        </a:p>
      </dgm:t>
    </dgm:pt>
    <dgm:pt modelId="{96E7BF7E-CEA6-4645-90A6-E9C9DE6A6594}" type="parTrans" cxnId="{DF3CB859-F53F-4CF2-AEF9-689FD668AB1D}">
      <dgm:prSet/>
      <dgm:spPr/>
      <dgm:t>
        <a:bodyPr/>
        <a:lstStyle/>
        <a:p>
          <a:endParaRPr lang="pl-PL"/>
        </a:p>
      </dgm:t>
    </dgm:pt>
    <dgm:pt modelId="{8200EF16-8A51-4D8B-9E7C-458BFFACFDAF}" type="sibTrans" cxnId="{DF3CB859-F53F-4CF2-AEF9-689FD668AB1D}">
      <dgm:prSet/>
      <dgm:spPr/>
      <dgm:t>
        <a:bodyPr/>
        <a:lstStyle/>
        <a:p>
          <a:endParaRPr lang="pl-PL"/>
        </a:p>
      </dgm:t>
    </dgm:pt>
    <dgm:pt modelId="{0D763F57-7DAF-42D6-AB30-EFFBB28B57D5}">
      <dgm:prSet phldrT="[Tekst]"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pl-PL">
              <a:solidFill>
                <a:schemeClr val="bg1"/>
              </a:solidFill>
            </a:rPr>
            <a:t>„PEFRON”</a:t>
          </a:r>
          <a:endParaRPr lang="pl-PL" dirty="0">
            <a:solidFill>
              <a:schemeClr val="bg1"/>
            </a:solidFill>
          </a:endParaRPr>
        </a:p>
      </dgm:t>
    </dgm:pt>
    <dgm:pt modelId="{666DDA28-E825-4973-B2D6-1DF2FFFF86DC}" type="parTrans" cxnId="{F6C9E6B7-8293-4212-8A38-49596967B50F}">
      <dgm:prSet/>
      <dgm:spPr/>
      <dgm:t>
        <a:bodyPr/>
        <a:lstStyle/>
        <a:p>
          <a:endParaRPr lang="pl-PL"/>
        </a:p>
      </dgm:t>
    </dgm:pt>
    <dgm:pt modelId="{C50B003E-3934-4807-A071-269048FB5B27}" type="sibTrans" cxnId="{F6C9E6B7-8293-4212-8A38-49596967B50F}">
      <dgm:prSet/>
      <dgm:spPr/>
      <dgm:t>
        <a:bodyPr/>
        <a:lstStyle/>
        <a:p>
          <a:endParaRPr lang="pl-PL"/>
        </a:p>
      </dgm:t>
    </dgm:pt>
    <dgm:pt modelId="{FB3641DF-59CF-4123-971C-D4D7D2BB4C7E}">
      <dgm:prSet phldrT="[Tekst]"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pl-PL">
              <a:solidFill>
                <a:schemeClr val="bg1"/>
              </a:solidFill>
            </a:rPr>
            <a:t>ZFŚS</a:t>
          </a:r>
          <a:endParaRPr lang="pl-PL" dirty="0">
            <a:solidFill>
              <a:schemeClr val="bg1"/>
            </a:solidFill>
          </a:endParaRPr>
        </a:p>
      </dgm:t>
    </dgm:pt>
    <dgm:pt modelId="{AD4DA5DA-4D7F-4E59-8475-716B6450430D}" type="parTrans" cxnId="{BCCDFE5D-2670-452E-B3D5-87CC94BDC0C5}">
      <dgm:prSet/>
      <dgm:spPr/>
      <dgm:t>
        <a:bodyPr/>
        <a:lstStyle/>
        <a:p>
          <a:endParaRPr lang="pl-PL"/>
        </a:p>
      </dgm:t>
    </dgm:pt>
    <dgm:pt modelId="{A2CF0830-EE62-4ACE-B526-D83C67FC6C87}" type="sibTrans" cxnId="{BCCDFE5D-2670-452E-B3D5-87CC94BDC0C5}">
      <dgm:prSet/>
      <dgm:spPr/>
      <dgm:t>
        <a:bodyPr/>
        <a:lstStyle/>
        <a:p>
          <a:endParaRPr lang="pl-PL"/>
        </a:p>
      </dgm:t>
    </dgm:pt>
    <dgm:pt modelId="{21846854-FA99-47A0-809F-9B011280FFE5}">
      <dgm:prSet phldrT="[Tekst]"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pl-PL">
              <a:solidFill>
                <a:schemeClr val="bg1"/>
              </a:solidFill>
            </a:rPr>
            <a:t>Ubezpieczenie zdrowotne</a:t>
          </a:r>
          <a:endParaRPr lang="pl-PL" dirty="0">
            <a:solidFill>
              <a:schemeClr val="bg1"/>
            </a:solidFill>
          </a:endParaRPr>
        </a:p>
      </dgm:t>
    </dgm:pt>
    <dgm:pt modelId="{4DCED403-9ABC-44A2-9AE2-E4DA3B894FA7}" type="parTrans" cxnId="{2AFE8791-76FB-4BCC-8FD8-F2D9181948D2}">
      <dgm:prSet/>
      <dgm:spPr/>
      <dgm:t>
        <a:bodyPr/>
        <a:lstStyle/>
        <a:p>
          <a:endParaRPr lang="pl-PL"/>
        </a:p>
      </dgm:t>
    </dgm:pt>
    <dgm:pt modelId="{280C779B-506F-46CC-9F40-B5ED56203540}" type="sibTrans" cxnId="{2AFE8791-76FB-4BCC-8FD8-F2D9181948D2}">
      <dgm:prSet/>
      <dgm:spPr/>
      <dgm:t>
        <a:bodyPr/>
        <a:lstStyle/>
        <a:p>
          <a:endParaRPr lang="pl-PL"/>
        </a:p>
      </dgm:t>
    </dgm:pt>
    <dgm:pt modelId="{47709E32-CD9E-4089-9EC8-6DE5481F6AD4}">
      <dgm:prSet phldrT="[Tekst]"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pl-PL">
              <a:solidFill>
                <a:schemeClr val="bg1"/>
              </a:solidFill>
            </a:rPr>
            <a:t>Fundusz Pracy</a:t>
          </a:r>
          <a:endParaRPr lang="pl-PL" dirty="0">
            <a:solidFill>
              <a:schemeClr val="bg1"/>
            </a:solidFill>
          </a:endParaRPr>
        </a:p>
      </dgm:t>
    </dgm:pt>
    <dgm:pt modelId="{FDE79014-8148-4D9F-9FD3-139022EFCCC2}" type="parTrans" cxnId="{FD08306D-F905-4B50-A105-33309E8D5C2C}">
      <dgm:prSet/>
      <dgm:spPr/>
      <dgm:t>
        <a:bodyPr/>
        <a:lstStyle/>
        <a:p>
          <a:endParaRPr lang="pl-PL"/>
        </a:p>
      </dgm:t>
    </dgm:pt>
    <dgm:pt modelId="{582D2049-B130-4985-8807-775DCCBDDE15}" type="sibTrans" cxnId="{FD08306D-F905-4B50-A105-33309E8D5C2C}">
      <dgm:prSet/>
      <dgm:spPr/>
      <dgm:t>
        <a:bodyPr/>
        <a:lstStyle/>
        <a:p>
          <a:endParaRPr lang="pl-PL"/>
        </a:p>
      </dgm:t>
    </dgm:pt>
    <dgm:pt modelId="{EBE0A91A-F110-4249-A3F4-C782CF4E24D0}">
      <dgm:prSet phldrT="[Tekst]"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pl-PL">
              <a:solidFill>
                <a:schemeClr val="bg1"/>
              </a:solidFill>
            </a:rPr>
            <a:t>FGŚP</a:t>
          </a:r>
          <a:endParaRPr lang="pl-PL" dirty="0">
            <a:solidFill>
              <a:schemeClr val="bg1"/>
            </a:solidFill>
          </a:endParaRPr>
        </a:p>
      </dgm:t>
    </dgm:pt>
    <dgm:pt modelId="{FB92C6FB-425A-42AB-9AB0-94EAAA3EF02F}" type="parTrans" cxnId="{DB49B097-796E-4146-B36C-418257BF8D67}">
      <dgm:prSet/>
      <dgm:spPr/>
      <dgm:t>
        <a:bodyPr/>
        <a:lstStyle/>
        <a:p>
          <a:endParaRPr lang="pl-PL"/>
        </a:p>
      </dgm:t>
    </dgm:pt>
    <dgm:pt modelId="{859ED09C-9346-455D-993B-0719BAC27435}" type="sibTrans" cxnId="{DB49B097-796E-4146-B36C-418257BF8D67}">
      <dgm:prSet/>
      <dgm:spPr/>
      <dgm:t>
        <a:bodyPr/>
        <a:lstStyle/>
        <a:p>
          <a:endParaRPr lang="pl-PL"/>
        </a:p>
      </dgm:t>
    </dgm:pt>
    <dgm:pt modelId="{235D888D-24C3-4CE3-9CE1-15B03352622F}">
      <dgm:prSet phldrT="[Tekst]"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pl-PL">
              <a:solidFill>
                <a:schemeClr val="bg1"/>
              </a:solidFill>
            </a:rPr>
            <a:t>Pracowniczy Program Emerytalny </a:t>
          </a:r>
          <a:endParaRPr lang="pl-PL" dirty="0">
            <a:solidFill>
              <a:schemeClr val="bg1"/>
            </a:solidFill>
          </a:endParaRPr>
        </a:p>
      </dgm:t>
    </dgm:pt>
    <dgm:pt modelId="{3340F22C-C5D7-40C5-919F-94ABA150B1AC}" type="parTrans" cxnId="{03560AE8-D44E-4B76-A2EF-869818270FDD}">
      <dgm:prSet/>
      <dgm:spPr/>
      <dgm:t>
        <a:bodyPr/>
        <a:lstStyle/>
        <a:p>
          <a:endParaRPr lang="pl-PL"/>
        </a:p>
      </dgm:t>
    </dgm:pt>
    <dgm:pt modelId="{BA31BCAA-1435-4DD2-8A78-B8D3C707D3AA}" type="sibTrans" cxnId="{03560AE8-D44E-4B76-A2EF-869818270FDD}">
      <dgm:prSet/>
      <dgm:spPr/>
      <dgm:t>
        <a:bodyPr/>
        <a:lstStyle/>
        <a:p>
          <a:endParaRPr lang="pl-PL"/>
        </a:p>
      </dgm:t>
    </dgm:pt>
    <dgm:pt modelId="{10F763C7-C28E-4724-8F36-B467FD148517}">
      <dgm:prSet phldrT="[Tekst]"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pl-PL">
              <a:solidFill>
                <a:schemeClr val="bg1"/>
              </a:solidFill>
            </a:rPr>
            <a:t>nagrody jubileuszowe</a:t>
          </a:r>
          <a:endParaRPr lang="pl-PL" dirty="0">
            <a:solidFill>
              <a:schemeClr val="bg1"/>
            </a:solidFill>
          </a:endParaRPr>
        </a:p>
      </dgm:t>
    </dgm:pt>
    <dgm:pt modelId="{9E9F4DE7-47BC-40A0-90BD-F749CACBBAF8}" type="parTrans" cxnId="{C7D6391E-E696-4B4E-9D7C-E1E894EA8CE6}">
      <dgm:prSet/>
      <dgm:spPr/>
      <dgm:t>
        <a:bodyPr/>
        <a:lstStyle/>
        <a:p>
          <a:endParaRPr lang="pl-PL"/>
        </a:p>
      </dgm:t>
    </dgm:pt>
    <dgm:pt modelId="{7B534B1C-B92C-4E13-ABC3-03C59A581A3E}" type="sibTrans" cxnId="{C7D6391E-E696-4B4E-9D7C-E1E894EA8CE6}">
      <dgm:prSet/>
      <dgm:spPr/>
      <dgm:t>
        <a:bodyPr/>
        <a:lstStyle/>
        <a:p>
          <a:endParaRPr lang="pl-PL"/>
        </a:p>
      </dgm:t>
    </dgm:pt>
    <dgm:pt modelId="{0FC8E021-B45E-4252-B3EA-EABEC558DC6E}">
      <dgm:prSet phldrT="[Tekst]"/>
      <dgm:spPr>
        <a:solidFill>
          <a:schemeClr val="accent1">
            <a:alpha val="90000"/>
          </a:schemeClr>
        </a:solidFill>
      </dgm:spPr>
      <dgm:t>
        <a:bodyPr/>
        <a:lstStyle/>
        <a:p>
          <a:endParaRPr lang="pl-PL" dirty="0"/>
        </a:p>
      </dgm:t>
    </dgm:pt>
    <dgm:pt modelId="{DBDEA7BE-3F48-47D7-B4B5-EE97861568C3}" type="parTrans" cxnId="{9ABC40F8-72F4-4117-AC4F-03F6D7A1EC8E}">
      <dgm:prSet/>
      <dgm:spPr/>
      <dgm:t>
        <a:bodyPr/>
        <a:lstStyle/>
        <a:p>
          <a:endParaRPr lang="pl-PL"/>
        </a:p>
      </dgm:t>
    </dgm:pt>
    <dgm:pt modelId="{841010CA-0798-43F8-A8D2-07C261D5F05F}" type="sibTrans" cxnId="{9ABC40F8-72F4-4117-AC4F-03F6D7A1EC8E}">
      <dgm:prSet/>
      <dgm:spPr/>
      <dgm:t>
        <a:bodyPr/>
        <a:lstStyle/>
        <a:p>
          <a:endParaRPr lang="pl-PL"/>
        </a:p>
      </dgm:t>
    </dgm:pt>
    <dgm:pt modelId="{592F0BD4-A81B-4611-A183-BFCAB73F76C7}">
      <dgm:prSet phldrT="[Tekst]"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pl-PL">
              <a:solidFill>
                <a:schemeClr val="bg1"/>
              </a:solidFill>
            </a:rPr>
            <a:t>odprawy</a:t>
          </a:r>
          <a:endParaRPr lang="pl-PL" dirty="0">
            <a:solidFill>
              <a:schemeClr val="bg1"/>
            </a:solidFill>
          </a:endParaRPr>
        </a:p>
      </dgm:t>
    </dgm:pt>
    <dgm:pt modelId="{637588DB-EDB1-49D2-8DFF-EE948FCD1CE7}" type="parTrans" cxnId="{427F1A99-067C-4717-B2F9-2895993BE235}">
      <dgm:prSet/>
      <dgm:spPr/>
      <dgm:t>
        <a:bodyPr/>
        <a:lstStyle/>
        <a:p>
          <a:endParaRPr lang="pl-PL"/>
        </a:p>
      </dgm:t>
    </dgm:pt>
    <dgm:pt modelId="{54C724E3-D7ED-4C8F-9D99-C0123FDF8CC7}" type="sibTrans" cxnId="{427F1A99-067C-4717-B2F9-2895993BE235}">
      <dgm:prSet/>
      <dgm:spPr/>
      <dgm:t>
        <a:bodyPr/>
        <a:lstStyle/>
        <a:p>
          <a:endParaRPr lang="pl-PL"/>
        </a:p>
      </dgm:t>
    </dgm:pt>
    <dgm:pt modelId="{0CF3AFF7-F657-469F-9E29-EFF3DB349363}">
      <dgm:prSet phldrT="[Tekst]"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pl-PL">
              <a:solidFill>
                <a:schemeClr val="bg1"/>
              </a:solidFill>
            </a:rPr>
            <a:t>dodatkowe wynagrodzenie roczne – zgodność z prawem pracy (art. 9 </a:t>
          </a:r>
          <a:r>
            <a:rPr lang="pl-PL">
              <a:solidFill>
                <a:schemeClr val="bg1"/>
              </a:solidFill>
              <a:latin typeface="Calibri"/>
              <a:cs typeface="Calibri"/>
            </a:rPr>
            <a:t>§ 1 Kodeksu pracy)</a:t>
          </a:r>
          <a:endParaRPr lang="pl-PL" dirty="0">
            <a:solidFill>
              <a:schemeClr val="bg1"/>
            </a:solidFill>
          </a:endParaRPr>
        </a:p>
      </dgm:t>
    </dgm:pt>
    <dgm:pt modelId="{C433C443-4657-4DBE-90AD-B6732D0E4E7E}" type="parTrans" cxnId="{F732101D-A072-44E0-9C26-84C9209C2C63}">
      <dgm:prSet/>
      <dgm:spPr/>
      <dgm:t>
        <a:bodyPr/>
        <a:lstStyle/>
        <a:p>
          <a:endParaRPr lang="pl-PL"/>
        </a:p>
      </dgm:t>
    </dgm:pt>
    <dgm:pt modelId="{428EC0D8-FCDB-4B3B-A374-DF08D80FDF70}" type="sibTrans" cxnId="{F732101D-A072-44E0-9C26-84C9209C2C63}">
      <dgm:prSet/>
      <dgm:spPr/>
      <dgm:t>
        <a:bodyPr/>
        <a:lstStyle/>
        <a:p>
          <a:endParaRPr lang="pl-PL"/>
        </a:p>
      </dgm:t>
    </dgm:pt>
    <dgm:pt modelId="{2C48C53E-05E5-4EEB-8555-16945574502B}">
      <dgm:prSet phldrT="[Tekst]"/>
      <dgm:spPr>
        <a:solidFill>
          <a:schemeClr val="accent1">
            <a:alpha val="90000"/>
          </a:schemeClr>
        </a:solidFill>
      </dgm:spPr>
      <dgm:t>
        <a:bodyPr/>
        <a:lstStyle/>
        <a:p>
          <a:endParaRPr lang="pl-PL" dirty="0"/>
        </a:p>
      </dgm:t>
    </dgm:pt>
    <dgm:pt modelId="{269C1BBB-0892-4324-9F27-19A41C8BD867}" type="parTrans" cxnId="{877A2A3E-7CF0-4571-B9C0-0775DA9CE667}">
      <dgm:prSet/>
      <dgm:spPr/>
      <dgm:t>
        <a:bodyPr/>
        <a:lstStyle/>
        <a:p>
          <a:endParaRPr lang="pl-PL"/>
        </a:p>
      </dgm:t>
    </dgm:pt>
    <dgm:pt modelId="{E0A24DA4-F6D8-4C44-84D0-8A60A6E57068}" type="sibTrans" cxnId="{877A2A3E-7CF0-4571-B9C0-0775DA9CE667}">
      <dgm:prSet/>
      <dgm:spPr/>
      <dgm:t>
        <a:bodyPr/>
        <a:lstStyle/>
        <a:p>
          <a:endParaRPr lang="pl-PL"/>
        </a:p>
      </dgm:t>
    </dgm:pt>
    <dgm:pt modelId="{18E4E378-BA63-4F47-B237-F7AD0ECD8CAD}">
      <dgm:prSet phldrT="[Tekst]"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pl-PL">
              <a:solidFill>
                <a:schemeClr val="bg1"/>
              </a:solidFill>
            </a:rPr>
            <a:t>przekroczenie 276 godzin miesięcznie – Baza personelu SL2014 </a:t>
          </a:r>
          <a:endParaRPr lang="pl-PL" dirty="0">
            <a:solidFill>
              <a:schemeClr val="bg1"/>
            </a:solidFill>
          </a:endParaRPr>
        </a:p>
      </dgm:t>
    </dgm:pt>
    <dgm:pt modelId="{2F169B11-170B-4199-AC81-795DB50ED87C}" type="parTrans" cxnId="{C56A954A-FCF8-4DF2-9A5C-86117633AAA7}">
      <dgm:prSet/>
      <dgm:spPr/>
      <dgm:t>
        <a:bodyPr/>
        <a:lstStyle/>
        <a:p>
          <a:endParaRPr lang="pl-PL"/>
        </a:p>
      </dgm:t>
    </dgm:pt>
    <dgm:pt modelId="{4697D306-233C-4D6E-AA90-D8E51FD37422}" type="sibTrans" cxnId="{C56A954A-FCF8-4DF2-9A5C-86117633AAA7}">
      <dgm:prSet/>
      <dgm:spPr/>
      <dgm:t>
        <a:bodyPr/>
        <a:lstStyle/>
        <a:p>
          <a:endParaRPr lang="pl-PL"/>
        </a:p>
      </dgm:t>
    </dgm:pt>
    <dgm:pt modelId="{13866E79-BD97-4155-B9EF-4ABE023FB0BC}" type="pres">
      <dgm:prSet presAssocID="{70A40073-7525-473C-A17A-B0488240F86B}" presName="Name0" presStyleCnt="0">
        <dgm:presLayoutVars>
          <dgm:dir/>
          <dgm:animLvl val="lvl"/>
          <dgm:resizeHandles val="exact"/>
        </dgm:presLayoutVars>
      </dgm:prSet>
      <dgm:spPr/>
    </dgm:pt>
    <dgm:pt modelId="{BD36BFBE-7C55-41F4-ACD0-8F2C338D9F2B}" type="pres">
      <dgm:prSet presAssocID="{509A4736-BDEA-4CCA-9F18-C26C4FACBDFB}" presName="composite" presStyleCnt="0"/>
      <dgm:spPr/>
    </dgm:pt>
    <dgm:pt modelId="{51585849-5ED9-4E1F-8FCC-4BB39352B553}" type="pres">
      <dgm:prSet presAssocID="{509A4736-BDEA-4CCA-9F18-C26C4FACBDFB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50452D78-3F89-42E0-A3D8-0240B1E6643E}" type="pres">
      <dgm:prSet presAssocID="{509A4736-BDEA-4CCA-9F18-C26C4FACBDFB}" presName="desTx" presStyleLbl="alignAccFollowNode1" presStyleIdx="0" presStyleCnt="2">
        <dgm:presLayoutVars>
          <dgm:bulletEnabled val="1"/>
        </dgm:presLayoutVars>
      </dgm:prSet>
      <dgm:spPr/>
    </dgm:pt>
    <dgm:pt modelId="{809F42E3-8646-4F7F-82CC-870BF0463F0F}" type="pres">
      <dgm:prSet presAssocID="{A29619EF-CC1C-4DC2-93C1-DC7855E22F39}" presName="space" presStyleCnt="0"/>
      <dgm:spPr/>
    </dgm:pt>
    <dgm:pt modelId="{E7DFB78B-BEE3-41A0-B2D6-879A7850D157}" type="pres">
      <dgm:prSet presAssocID="{9A11A353-5747-4E87-82D1-5F5F06778704}" presName="composite" presStyleCnt="0"/>
      <dgm:spPr/>
    </dgm:pt>
    <dgm:pt modelId="{32013A30-D4A4-4604-B08E-EFBB1E6FB812}" type="pres">
      <dgm:prSet presAssocID="{9A11A353-5747-4E87-82D1-5F5F06778704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E0BB8D1C-B166-47CB-8270-CE2C064496B5}" type="pres">
      <dgm:prSet presAssocID="{9A11A353-5747-4E87-82D1-5F5F06778704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F3A6D40F-3EEA-4B99-A7F0-CE1273B9386B}" type="presOf" srcId="{FB3641DF-59CF-4123-971C-D4D7D2BB4C7E}" destId="{E0BB8D1C-B166-47CB-8270-CE2C064496B5}" srcOrd="0" destOrd="1" presId="urn:microsoft.com/office/officeart/2005/8/layout/hList1"/>
    <dgm:cxn modelId="{F732101D-A072-44E0-9C26-84C9209C2C63}" srcId="{509A4736-BDEA-4CCA-9F18-C26C4FACBDFB}" destId="{0CF3AFF7-F657-469F-9E29-EFF3DB349363}" srcOrd="6" destOrd="0" parTransId="{C433C443-4657-4DBE-90AD-B6732D0E4E7E}" sibTransId="{428EC0D8-FCDB-4B3B-A374-DF08D80FDF70}"/>
    <dgm:cxn modelId="{C7D6391E-E696-4B4E-9D7C-E1E894EA8CE6}" srcId="{9A11A353-5747-4E87-82D1-5F5F06778704}" destId="{10F763C7-C28E-4724-8F36-B467FD148517}" srcOrd="2" destOrd="0" parTransId="{9E9F4DE7-47BC-40A0-90BD-F749CACBBAF8}" sibTransId="{7B534B1C-B92C-4E13-ABC3-03C59A581A3E}"/>
    <dgm:cxn modelId="{9D8AE42E-042B-44A8-A5D0-C4E79D4D284B}" type="presOf" srcId="{0D763F57-7DAF-42D6-AB30-EFFBB28B57D5}" destId="{E0BB8D1C-B166-47CB-8270-CE2C064496B5}" srcOrd="0" destOrd="0" presId="urn:microsoft.com/office/officeart/2005/8/layout/hList1"/>
    <dgm:cxn modelId="{877A2A3E-7CF0-4571-B9C0-0775DA9CE667}" srcId="{9A11A353-5747-4E87-82D1-5F5F06778704}" destId="{2C48C53E-05E5-4EEB-8555-16945574502B}" srcOrd="5" destOrd="0" parTransId="{269C1BBB-0892-4324-9F27-19A41C8BD867}" sibTransId="{E0A24DA4-F6D8-4C44-84D0-8A60A6E57068}"/>
    <dgm:cxn modelId="{BCCDFE5D-2670-452E-B3D5-87CC94BDC0C5}" srcId="{9A11A353-5747-4E87-82D1-5F5F06778704}" destId="{FB3641DF-59CF-4123-971C-D4D7D2BB4C7E}" srcOrd="1" destOrd="0" parTransId="{AD4DA5DA-4D7F-4E59-8475-716B6450430D}" sibTransId="{A2CF0830-EE62-4ACE-B526-D83C67FC6C87}"/>
    <dgm:cxn modelId="{4870F05F-92A5-4CBD-AB97-295CC7CB844D}" type="presOf" srcId="{47709E32-CD9E-4089-9EC8-6DE5481F6AD4}" destId="{50452D78-3F89-42E0-A3D8-0240B1E6643E}" srcOrd="0" destOrd="3" presId="urn:microsoft.com/office/officeart/2005/8/layout/hList1"/>
    <dgm:cxn modelId="{FC61756A-8EBC-44D3-A0A1-505FB993912C}" type="presOf" srcId="{2C48C53E-05E5-4EEB-8555-16945574502B}" destId="{E0BB8D1C-B166-47CB-8270-CE2C064496B5}" srcOrd="0" destOrd="5" presId="urn:microsoft.com/office/officeart/2005/8/layout/hList1"/>
    <dgm:cxn modelId="{A181784A-AEAC-43A5-AB83-DE4B9304DBED}" srcId="{509A4736-BDEA-4CCA-9F18-C26C4FACBDFB}" destId="{0A260A6D-0A06-4301-8720-14CF0A979F71}" srcOrd="1" destOrd="0" parTransId="{9F634E55-AABE-496E-83F7-7B9625D54A4A}" sibTransId="{4ECC2397-C880-4A38-997A-A9BE2F9ABB89}"/>
    <dgm:cxn modelId="{C56A954A-FCF8-4DF2-9A5C-86117633AAA7}" srcId="{9A11A353-5747-4E87-82D1-5F5F06778704}" destId="{18E4E378-BA63-4F47-B237-F7AD0ECD8CAD}" srcOrd="4" destOrd="0" parTransId="{2F169B11-170B-4199-AC81-795DB50ED87C}" sibTransId="{4697D306-233C-4D6E-AA90-D8E51FD37422}"/>
    <dgm:cxn modelId="{FD08306D-F905-4B50-A105-33309E8D5C2C}" srcId="{509A4736-BDEA-4CCA-9F18-C26C4FACBDFB}" destId="{47709E32-CD9E-4089-9EC8-6DE5481F6AD4}" srcOrd="3" destOrd="0" parTransId="{FDE79014-8148-4D9F-9FD3-139022EFCCC2}" sibTransId="{582D2049-B130-4985-8807-775DCCBDDE15}"/>
    <dgm:cxn modelId="{AF2AF150-FA1D-4F59-BD7C-F5736DB47ABD}" type="presOf" srcId="{51078844-29F4-447C-894D-280C22B9E3AB}" destId="{50452D78-3F89-42E0-A3D8-0240B1E6643E}" srcOrd="0" destOrd="0" presId="urn:microsoft.com/office/officeart/2005/8/layout/hList1"/>
    <dgm:cxn modelId="{1F10FC54-700F-4AA7-A28B-24764C2D86B0}" type="presOf" srcId="{70A40073-7525-473C-A17A-B0488240F86B}" destId="{13866E79-BD97-4155-B9EF-4ABE023FB0BC}" srcOrd="0" destOrd="0" presId="urn:microsoft.com/office/officeart/2005/8/layout/hList1"/>
    <dgm:cxn modelId="{DF3CB859-F53F-4CF2-AEF9-689FD668AB1D}" srcId="{70A40073-7525-473C-A17A-B0488240F86B}" destId="{9A11A353-5747-4E87-82D1-5F5F06778704}" srcOrd="1" destOrd="0" parTransId="{96E7BF7E-CEA6-4645-90A6-E9C9DE6A6594}" sibTransId="{8200EF16-8A51-4D8B-9E7C-458BFFACFDAF}"/>
    <dgm:cxn modelId="{F8E6497B-6C53-46A5-99B6-F47B8880BFD3}" type="presOf" srcId="{0CF3AFF7-F657-469F-9E29-EFF3DB349363}" destId="{50452D78-3F89-42E0-A3D8-0240B1E6643E}" srcOrd="0" destOrd="6" presId="urn:microsoft.com/office/officeart/2005/8/layout/hList1"/>
    <dgm:cxn modelId="{65BC2D8B-4C09-4985-B052-227145D92BD6}" srcId="{509A4736-BDEA-4CCA-9F18-C26C4FACBDFB}" destId="{51078844-29F4-447C-894D-280C22B9E3AB}" srcOrd="0" destOrd="0" parTransId="{F5DCE44C-4357-42B3-AFB3-699BDC7D600F}" sibTransId="{D8F88910-772A-4C9A-ABCB-98857338B47F}"/>
    <dgm:cxn modelId="{3B321A8D-6590-4374-9D33-89F42B74C811}" type="presOf" srcId="{10F763C7-C28E-4724-8F36-B467FD148517}" destId="{E0BB8D1C-B166-47CB-8270-CE2C064496B5}" srcOrd="0" destOrd="2" presId="urn:microsoft.com/office/officeart/2005/8/layout/hList1"/>
    <dgm:cxn modelId="{CB52808D-499C-4623-8929-BB59893F0FE4}" type="presOf" srcId="{235D888D-24C3-4CE3-9CE1-15B03352622F}" destId="{50452D78-3F89-42E0-A3D8-0240B1E6643E}" srcOrd="0" destOrd="5" presId="urn:microsoft.com/office/officeart/2005/8/layout/hList1"/>
    <dgm:cxn modelId="{2AFE8791-76FB-4BCC-8FD8-F2D9181948D2}" srcId="{509A4736-BDEA-4CCA-9F18-C26C4FACBDFB}" destId="{21846854-FA99-47A0-809F-9B011280FFE5}" srcOrd="2" destOrd="0" parTransId="{4DCED403-9ABC-44A2-9AE2-E4DA3B894FA7}" sibTransId="{280C779B-506F-46CC-9F40-B5ED56203540}"/>
    <dgm:cxn modelId="{B9038494-6FA6-473A-8556-CFA77BB6780B}" type="presOf" srcId="{18E4E378-BA63-4F47-B237-F7AD0ECD8CAD}" destId="{E0BB8D1C-B166-47CB-8270-CE2C064496B5}" srcOrd="0" destOrd="4" presId="urn:microsoft.com/office/officeart/2005/8/layout/hList1"/>
    <dgm:cxn modelId="{DB49B097-796E-4146-B36C-418257BF8D67}" srcId="{509A4736-BDEA-4CCA-9F18-C26C4FACBDFB}" destId="{EBE0A91A-F110-4249-A3F4-C782CF4E24D0}" srcOrd="4" destOrd="0" parTransId="{FB92C6FB-425A-42AB-9AB0-94EAAA3EF02F}" sibTransId="{859ED09C-9346-455D-993B-0719BAC27435}"/>
    <dgm:cxn modelId="{427F1A99-067C-4717-B2F9-2895993BE235}" srcId="{9A11A353-5747-4E87-82D1-5F5F06778704}" destId="{592F0BD4-A81B-4611-A183-BFCAB73F76C7}" srcOrd="3" destOrd="0" parTransId="{637588DB-EDB1-49D2-8DFF-EE948FCD1CE7}" sibTransId="{54C724E3-D7ED-4C8F-9D99-C0123FDF8CC7}"/>
    <dgm:cxn modelId="{DC57459E-A7F6-4ED4-80D5-90308F9CA75F}" type="presOf" srcId="{592F0BD4-A81B-4611-A183-BFCAB73F76C7}" destId="{E0BB8D1C-B166-47CB-8270-CE2C064496B5}" srcOrd="0" destOrd="3" presId="urn:microsoft.com/office/officeart/2005/8/layout/hList1"/>
    <dgm:cxn modelId="{D5D21BA2-63D0-44B4-8D2E-EE21F891119D}" type="presOf" srcId="{0A260A6D-0A06-4301-8720-14CF0A979F71}" destId="{50452D78-3F89-42E0-A3D8-0240B1E6643E}" srcOrd="0" destOrd="1" presId="urn:microsoft.com/office/officeart/2005/8/layout/hList1"/>
    <dgm:cxn modelId="{EE24CBA5-2FB8-4102-AB78-59EADA41E887}" srcId="{70A40073-7525-473C-A17A-B0488240F86B}" destId="{509A4736-BDEA-4CCA-9F18-C26C4FACBDFB}" srcOrd="0" destOrd="0" parTransId="{0C807108-5E4A-4DAF-9962-31666F94933D}" sibTransId="{A29619EF-CC1C-4DC2-93C1-DC7855E22F39}"/>
    <dgm:cxn modelId="{F6C9E6B7-8293-4212-8A38-49596967B50F}" srcId="{9A11A353-5747-4E87-82D1-5F5F06778704}" destId="{0D763F57-7DAF-42D6-AB30-EFFBB28B57D5}" srcOrd="0" destOrd="0" parTransId="{666DDA28-E825-4973-B2D6-1DF2FFFF86DC}" sibTransId="{C50B003E-3934-4807-A071-269048FB5B27}"/>
    <dgm:cxn modelId="{479FC3B8-6B38-4A25-9403-1B83F5FFF76A}" type="presOf" srcId="{0FC8E021-B45E-4252-B3EA-EABEC558DC6E}" destId="{E0BB8D1C-B166-47CB-8270-CE2C064496B5}" srcOrd="0" destOrd="6" presId="urn:microsoft.com/office/officeart/2005/8/layout/hList1"/>
    <dgm:cxn modelId="{645D6FD4-D9C8-43ED-9F87-495DDC02394D}" type="presOf" srcId="{509A4736-BDEA-4CCA-9F18-C26C4FACBDFB}" destId="{51585849-5ED9-4E1F-8FCC-4BB39352B553}" srcOrd="0" destOrd="0" presId="urn:microsoft.com/office/officeart/2005/8/layout/hList1"/>
    <dgm:cxn modelId="{4B7AC1DE-0F2E-4C2F-8A04-F23BAD26010E}" type="presOf" srcId="{21846854-FA99-47A0-809F-9B011280FFE5}" destId="{50452D78-3F89-42E0-A3D8-0240B1E6643E}" srcOrd="0" destOrd="2" presId="urn:microsoft.com/office/officeart/2005/8/layout/hList1"/>
    <dgm:cxn modelId="{03560AE8-D44E-4B76-A2EF-869818270FDD}" srcId="{509A4736-BDEA-4CCA-9F18-C26C4FACBDFB}" destId="{235D888D-24C3-4CE3-9CE1-15B03352622F}" srcOrd="5" destOrd="0" parTransId="{3340F22C-C5D7-40C5-919F-94ABA150B1AC}" sibTransId="{BA31BCAA-1435-4DD2-8A78-B8D3C707D3AA}"/>
    <dgm:cxn modelId="{830A8FED-AF17-41DF-9BA6-E7E21F3660EA}" type="presOf" srcId="{9A11A353-5747-4E87-82D1-5F5F06778704}" destId="{32013A30-D4A4-4604-B08E-EFBB1E6FB812}" srcOrd="0" destOrd="0" presId="urn:microsoft.com/office/officeart/2005/8/layout/hList1"/>
    <dgm:cxn modelId="{9ABC40F8-72F4-4117-AC4F-03F6D7A1EC8E}" srcId="{9A11A353-5747-4E87-82D1-5F5F06778704}" destId="{0FC8E021-B45E-4252-B3EA-EABEC558DC6E}" srcOrd="6" destOrd="0" parTransId="{DBDEA7BE-3F48-47D7-B4B5-EE97861568C3}" sibTransId="{841010CA-0798-43F8-A8D2-07C261D5F05F}"/>
    <dgm:cxn modelId="{9CB31EFF-28B6-41D4-85D1-B2E6D584529C}" type="presOf" srcId="{EBE0A91A-F110-4249-A3F4-C782CF4E24D0}" destId="{50452D78-3F89-42E0-A3D8-0240B1E6643E}" srcOrd="0" destOrd="4" presId="urn:microsoft.com/office/officeart/2005/8/layout/hList1"/>
    <dgm:cxn modelId="{C02A0D5E-3E68-49AB-B55C-1CC2C762C9DF}" type="presParOf" srcId="{13866E79-BD97-4155-B9EF-4ABE023FB0BC}" destId="{BD36BFBE-7C55-41F4-ACD0-8F2C338D9F2B}" srcOrd="0" destOrd="0" presId="urn:microsoft.com/office/officeart/2005/8/layout/hList1"/>
    <dgm:cxn modelId="{11CBCF87-E00F-459C-8133-973CAFDB9176}" type="presParOf" srcId="{BD36BFBE-7C55-41F4-ACD0-8F2C338D9F2B}" destId="{51585849-5ED9-4E1F-8FCC-4BB39352B553}" srcOrd="0" destOrd="0" presId="urn:microsoft.com/office/officeart/2005/8/layout/hList1"/>
    <dgm:cxn modelId="{2AE1EE2B-84F1-49EA-945F-45BB7F14B2BE}" type="presParOf" srcId="{BD36BFBE-7C55-41F4-ACD0-8F2C338D9F2B}" destId="{50452D78-3F89-42E0-A3D8-0240B1E6643E}" srcOrd="1" destOrd="0" presId="urn:microsoft.com/office/officeart/2005/8/layout/hList1"/>
    <dgm:cxn modelId="{B2D301A8-ECE7-4309-A498-14C76E67B3E8}" type="presParOf" srcId="{13866E79-BD97-4155-B9EF-4ABE023FB0BC}" destId="{809F42E3-8646-4F7F-82CC-870BF0463F0F}" srcOrd="1" destOrd="0" presId="urn:microsoft.com/office/officeart/2005/8/layout/hList1"/>
    <dgm:cxn modelId="{7F2E7582-50B2-437A-9F87-2873F5A5B226}" type="presParOf" srcId="{13866E79-BD97-4155-B9EF-4ABE023FB0BC}" destId="{E7DFB78B-BEE3-41A0-B2D6-879A7850D157}" srcOrd="2" destOrd="0" presId="urn:microsoft.com/office/officeart/2005/8/layout/hList1"/>
    <dgm:cxn modelId="{B51AAC94-1954-4E71-A38E-74FCE8458E99}" type="presParOf" srcId="{E7DFB78B-BEE3-41A0-B2D6-879A7850D157}" destId="{32013A30-D4A4-4604-B08E-EFBB1E6FB812}" srcOrd="0" destOrd="0" presId="urn:microsoft.com/office/officeart/2005/8/layout/hList1"/>
    <dgm:cxn modelId="{DFBE88AB-A4DE-4946-963D-8CE4FC082AC1}" type="presParOf" srcId="{E7DFB78B-BEE3-41A0-B2D6-879A7850D157}" destId="{E0BB8D1C-B166-47CB-8270-CE2C064496B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0D4043-F331-4704-B89B-D2DFCC27C2BB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DC94A7B-02D9-454D-A972-509E00AEBC4A}">
      <dgm:prSet phldrT="[Tekst]"/>
      <dgm:spPr/>
      <dgm:t>
        <a:bodyPr/>
        <a:lstStyle/>
        <a:p>
          <a:r>
            <a:rPr lang="pl-PL" dirty="0"/>
            <a:t>Brak dokumentów skutkuje koniecznością wezwania Beneficjenta do poprawy i uzupełnień wniosku o płatność</a:t>
          </a:r>
        </a:p>
      </dgm:t>
    </dgm:pt>
    <dgm:pt modelId="{D24D6C7D-1682-4C38-8FB6-C7EED0ABE794}" type="parTrans" cxnId="{BB1DF91E-E39B-4664-9AE5-FB7FACBFC81D}">
      <dgm:prSet/>
      <dgm:spPr/>
      <dgm:t>
        <a:bodyPr/>
        <a:lstStyle/>
        <a:p>
          <a:endParaRPr lang="pl-PL"/>
        </a:p>
      </dgm:t>
    </dgm:pt>
    <dgm:pt modelId="{F13557C5-65E9-4C4E-AEBB-520B466A5D57}" type="sibTrans" cxnId="{BB1DF91E-E39B-4664-9AE5-FB7FACBFC81D}">
      <dgm:prSet/>
      <dgm:spPr/>
      <dgm:t>
        <a:bodyPr/>
        <a:lstStyle/>
        <a:p>
          <a:endParaRPr lang="pl-PL"/>
        </a:p>
      </dgm:t>
    </dgm:pt>
    <dgm:pt modelId="{B6D36295-FC88-4254-8A9C-7771CA00CE16}">
      <dgm:prSet phldrT="[Tekst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pl-PL" dirty="0"/>
            <a:t>Weryfikacja wniosku</a:t>
          </a:r>
        </a:p>
      </dgm:t>
    </dgm:pt>
    <dgm:pt modelId="{4A070430-C907-4D53-A8FB-CBA209EB9B32}" type="parTrans" cxnId="{737805AF-BF10-4796-A186-E4C3C81A9F5A}">
      <dgm:prSet/>
      <dgm:spPr/>
      <dgm:t>
        <a:bodyPr/>
        <a:lstStyle/>
        <a:p>
          <a:endParaRPr lang="pl-PL"/>
        </a:p>
      </dgm:t>
    </dgm:pt>
    <dgm:pt modelId="{D168768E-B7E8-4B2A-BD6F-D71FB63BC838}" type="sibTrans" cxnId="{737805AF-BF10-4796-A186-E4C3C81A9F5A}">
      <dgm:prSet/>
      <dgm:spPr/>
      <dgm:t>
        <a:bodyPr/>
        <a:lstStyle/>
        <a:p>
          <a:endParaRPr lang="pl-PL"/>
        </a:p>
      </dgm:t>
    </dgm:pt>
    <dgm:pt modelId="{ED9CF192-5972-4291-87AD-04D8136BA03A}">
      <dgm:prSet phldrT="[Tekst]"/>
      <dgm:spPr/>
      <dgm:t>
        <a:bodyPr/>
        <a:lstStyle/>
        <a:p>
          <a:r>
            <a:rPr lang="pl-PL" dirty="0"/>
            <a:t>Weryfikacja pierwszej wersji – do 60 dni </a:t>
          </a:r>
        </a:p>
        <a:p>
          <a:r>
            <a:rPr lang="pl-PL" dirty="0"/>
            <a:t>Uzupełnienia Beneficjenta – 7 dni </a:t>
          </a:r>
        </a:p>
        <a:p>
          <a:r>
            <a:rPr lang="pl-PL" dirty="0"/>
            <a:t>Całościowy proces oceny wniosku o płatność – do 90 dni </a:t>
          </a:r>
        </a:p>
      </dgm:t>
    </dgm:pt>
    <dgm:pt modelId="{F43C3BA8-A296-43EE-A710-E773C91B90F1}" type="parTrans" cxnId="{FD52A04D-E932-422B-B97D-578E575BA29A}">
      <dgm:prSet/>
      <dgm:spPr/>
      <dgm:t>
        <a:bodyPr/>
        <a:lstStyle/>
        <a:p>
          <a:endParaRPr lang="pl-PL"/>
        </a:p>
      </dgm:t>
    </dgm:pt>
    <dgm:pt modelId="{67DBA4E7-D3F8-440F-9168-ADD79914D01D}" type="sibTrans" cxnId="{FD52A04D-E932-422B-B97D-578E575BA29A}">
      <dgm:prSet/>
      <dgm:spPr/>
      <dgm:t>
        <a:bodyPr/>
        <a:lstStyle/>
        <a:p>
          <a:endParaRPr lang="pl-PL"/>
        </a:p>
      </dgm:t>
    </dgm:pt>
    <dgm:pt modelId="{C881321E-A241-4F5E-A6F9-DF8A1CDEB470}">
      <dgm:prSet phldrT="[Teks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pl-PL" dirty="0"/>
            <a:t>Zatwierdzenie wniosku </a:t>
          </a:r>
        </a:p>
      </dgm:t>
    </dgm:pt>
    <dgm:pt modelId="{63B78E18-8C0A-4FF4-8411-24BAE204214E}" type="parTrans" cxnId="{9B976B19-9AAA-4F64-8EBE-D466509B81A2}">
      <dgm:prSet/>
      <dgm:spPr/>
      <dgm:t>
        <a:bodyPr/>
        <a:lstStyle/>
        <a:p>
          <a:endParaRPr lang="pl-PL"/>
        </a:p>
      </dgm:t>
    </dgm:pt>
    <dgm:pt modelId="{2E61E2F5-947F-449D-B24F-B1BC00236C8B}" type="sibTrans" cxnId="{9B976B19-9AAA-4F64-8EBE-D466509B81A2}">
      <dgm:prSet/>
      <dgm:spPr/>
      <dgm:t>
        <a:bodyPr/>
        <a:lstStyle/>
        <a:p>
          <a:endParaRPr lang="pl-PL"/>
        </a:p>
      </dgm:t>
    </dgm:pt>
    <dgm:pt modelId="{E5D0DAE3-76F6-4249-AF3F-C17A6A6CCE5E}">
      <dgm:prSet phldrT="[Tekst]"/>
      <dgm:spPr/>
      <dgm:t>
        <a:bodyPr/>
        <a:lstStyle/>
        <a:p>
          <a:r>
            <a:rPr lang="pl-PL" dirty="0"/>
            <a:t>Podstawą wypłaty środków jest zatwierdzenie a nie złożenia wniosku </a:t>
          </a:r>
          <a:br>
            <a:rPr lang="pl-PL" dirty="0"/>
          </a:br>
          <a:r>
            <a:rPr lang="pl-PL" dirty="0"/>
            <a:t>o płatność</a:t>
          </a:r>
        </a:p>
        <a:p>
          <a:r>
            <a:rPr lang="pl-PL" dirty="0"/>
            <a:t>Termin płatności uzależniony </a:t>
          </a:r>
          <a:br>
            <a:rPr lang="pl-PL" dirty="0"/>
          </a:br>
          <a:r>
            <a:rPr lang="pl-PL" dirty="0"/>
            <a:t>od terminarza BGK </a:t>
          </a:r>
        </a:p>
      </dgm:t>
    </dgm:pt>
    <dgm:pt modelId="{69C93C14-934B-4EB2-851F-1E6AF933FE1C}" type="parTrans" cxnId="{46B3D1C2-C613-4A94-918E-37B7534272CD}">
      <dgm:prSet/>
      <dgm:spPr/>
      <dgm:t>
        <a:bodyPr/>
        <a:lstStyle/>
        <a:p>
          <a:endParaRPr lang="pl-PL"/>
        </a:p>
      </dgm:t>
    </dgm:pt>
    <dgm:pt modelId="{1B841ECA-DFFC-4C0F-8D2A-3B241CA92241}" type="sibTrans" cxnId="{46B3D1C2-C613-4A94-918E-37B7534272CD}">
      <dgm:prSet/>
      <dgm:spPr/>
      <dgm:t>
        <a:bodyPr/>
        <a:lstStyle/>
        <a:p>
          <a:endParaRPr lang="pl-PL"/>
        </a:p>
      </dgm:t>
    </dgm:pt>
    <dgm:pt modelId="{055AB623-7BE6-4BF9-95D1-24A441698CBE}">
      <dgm:prSet phldrT="[Teks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pl-PL" dirty="0"/>
            <a:t>Kompletność wniosku o płatność</a:t>
          </a:r>
        </a:p>
      </dgm:t>
    </dgm:pt>
    <dgm:pt modelId="{EC7772E3-9AFE-42C8-8BA5-BC18D9F17A1E}" type="sibTrans" cxnId="{882EB62C-BBFE-4B80-85A3-CBE49B4C51D7}">
      <dgm:prSet/>
      <dgm:spPr/>
      <dgm:t>
        <a:bodyPr/>
        <a:lstStyle/>
        <a:p>
          <a:endParaRPr lang="pl-PL"/>
        </a:p>
      </dgm:t>
    </dgm:pt>
    <dgm:pt modelId="{6BDB4755-C7DC-4ECF-9D4E-D008F19C963E}" type="parTrans" cxnId="{882EB62C-BBFE-4B80-85A3-CBE49B4C51D7}">
      <dgm:prSet/>
      <dgm:spPr/>
      <dgm:t>
        <a:bodyPr/>
        <a:lstStyle/>
        <a:p>
          <a:endParaRPr lang="pl-PL"/>
        </a:p>
      </dgm:t>
    </dgm:pt>
    <dgm:pt modelId="{EC452773-E82D-4082-98B6-FC8202D24F98}" type="pres">
      <dgm:prSet presAssocID="{380D4043-F331-4704-B89B-D2DFCC27C2BB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D61EBD8C-0887-4811-AB7B-88820D5D0C38}" type="pres">
      <dgm:prSet presAssocID="{055AB623-7BE6-4BF9-95D1-24A441698CBE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0C26A3C8-832E-406B-9C88-08339B13571A}" type="pres">
      <dgm:prSet presAssocID="{055AB623-7BE6-4BF9-95D1-24A441698CBE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F9F83839-49F5-4C45-A827-EE32FED90887}" type="pres">
      <dgm:prSet presAssocID="{B6D36295-FC88-4254-8A9C-7771CA00CE16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814FD7B5-EE17-44F4-A88C-0D2FDBC3CD66}" type="pres">
      <dgm:prSet presAssocID="{B6D36295-FC88-4254-8A9C-7771CA00CE16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</dgm:pt>
    <dgm:pt modelId="{3D113B7F-DA17-4247-8912-483994900ACA}" type="pres">
      <dgm:prSet presAssocID="{C881321E-A241-4F5E-A6F9-DF8A1CDEB470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3BC017F5-4B3C-4FE5-BCF3-E09EE5E5D09C}" type="pres">
      <dgm:prSet presAssocID="{C881321E-A241-4F5E-A6F9-DF8A1CDEB470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9B976B19-9AAA-4F64-8EBE-D466509B81A2}" srcId="{380D4043-F331-4704-B89B-D2DFCC27C2BB}" destId="{C881321E-A241-4F5E-A6F9-DF8A1CDEB470}" srcOrd="2" destOrd="0" parTransId="{63B78E18-8C0A-4FF4-8411-24BAE204214E}" sibTransId="{2E61E2F5-947F-449D-B24F-B1BC00236C8B}"/>
    <dgm:cxn modelId="{BB1DF91E-E39B-4664-9AE5-FB7FACBFC81D}" srcId="{055AB623-7BE6-4BF9-95D1-24A441698CBE}" destId="{7DC94A7B-02D9-454D-A972-509E00AEBC4A}" srcOrd="0" destOrd="0" parTransId="{D24D6C7D-1682-4C38-8FB6-C7EED0ABE794}" sibTransId="{F13557C5-65E9-4C4E-AEBB-520B466A5D57}"/>
    <dgm:cxn modelId="{882EB62C-BBFE-4B80-85A3-CBE49B4C51D7}" srcId="{380D4043-F331-4704-B89B-D2DFCC27C2BB}" destId="{055AB623-7BE6-4BF9-95D1-24A441698CBE}" srcOrd="0" destOrd="0" parTransId="{6BDB4755-C7DC-4ECF-9D4E-D008F19C963E}" sibTransId="{EC7772E3-9AFE-42C8-8BA5-BC18D9F17A1E}"/>
    <dgm:cxn modelId="{0781675C-1BC1-4199-9196-057059DD8E3C}" type="presOf" srcId="{7DC94A7B-02D9-454D-A972-509E00AEBC4A}" destId="{0C26A3C8-832E-406B-9C88-08339B13571A}" srcOrd="0" destOrd="0" presId="urn:microsoft.com/office/officeart/2009/3/layout/IncreasingArrowsProcess"/>
    <dgm:cxn modelId="{53B2AE64-B098-4975-8F5E-3A56C0D49B3F}" type="presOf" srcId="{B6D36295-FC88-4254-8A9C-7771CA00CE16}" destId="{F9F83839-49F5-4C45-A827-EE32FED90887}" srcOrd="0" destOrd="0" presId="urn:microsoft.com/office/officeart/2009/3/layout/IncreasingArrowsProcess"/>
    <dgm:cxn modelId="{FD52A04D-E932-422B-B97D-578E575BA29A}" srcId="{B6D36295-FC88-4254-8A9C-7771CA00CE16}" destId="{ED9CF192-5972-4291-87AD-04D8136BA03A}" srcOrd="0" destOrd="0" parTransId="{F43C3BA8-A296-43EE-A710-E773C91B90F1}" sibTransId="{67DBA4E7-D3F8-440F-9168-ADD79914D01D}"/>
    <dgm:cxn modelId="{375DBC8C-2AB2-4012-B509-F32F96027CA7}" type="presOf" srcId="{C881321E-A241-4F5E-A6F9-DF8A1CDEB470}" destId="{3D113B7F-DA17-4247-8912-483994900ACA}" srcOrd="0" destOrd="0" presId="urn:microsoft.com/office/officeart/2009/3/layout/IncreasingArrowsProcess"/>
    <dgm:cxn modelId="{B4B99CAB-A38F-4CCB-9D6F-5A5BD65F56EE}" type="presOf" srcId="{ED9CF192-5972-4291-87AD-04D8136BA03A}" destId="{814FD7B5-EE17-44F4-A88C-0D2FDBC3CD66}" srcOrd="0" destOrd="0" presId="urn:microsoft.com/office/officeart/2009/3/layout/IncreasingArrowsProcess"/>
    <dgm:cxn modelId="{05B838AC-AD57-4BFC-8DA6-EBC4C0732C32}" type="presOf" srcId="{380D4043-F331-4704-B89B-D2DFCC27C2BB}" destId="{EC452773-E82D-4082-98B6-FC8202D24F98}" srcOrd="0" destOrd="0" presId="urn:microsoft.com/office/officeart/2009/3/layout/IncreasingArrowsProcess"/>
    <dgm:cxn modelId="{737805AF-BF10-4796-A186-E4C3C81A9F5A}" srcId="{380D4043-F331-4704-B89B-D2DFCC27C2BB}" destId="{B6D36295-FC88-4254-8A9C-7771CA00CE16}" srcOrd="1" destOrd="0" parTransId="{4A070430-C907-4D53-A8FB-CBA209EB9B32}" sibTransId="{D168768E-B7E8-4B2A-BD6F-D71FB63BC838}"/>
    <dgm:cxn modelId="{46B3D1C2-C613-4A94-918E-37B7534272CD}" srcId="{C881321E-A241-4F5E-A6F9-DF8A1CDEB470}" destId="{E5D0DAE3-76F6-4249-AF3F-C17A6A6CCE5E}" srcOrd="0" destOrd="0" parTransId="{69C93C14-934B-4EB2-851F-1E6AF933FE1C}" sibTransId="{1B841ECA-DFFC-4C0F-8D2A-3B241CA92241}"/>
    <dgm:cxn modelId="{82801FD6-35B2-4DCE-B853-518A195CF265}" type="presOf" srcId="{E5D0DAE3-76F6-4249-AF3F-C17A6A6CCE5E}" destId="{3BC017F5-4B3C-4FE5-BCF3-E09EE5E5D09C}" srcOrd="0" destOrd="0" presId="urn:microsoft.com/office/officeart/2009/3/layout/IncreasingArrowsProcess"/>
    <dgm:cxn modelId="{134FD6F7-FC8C-4E51-997D-0092029D0376}" type="presOf" srcId="{055AB623-7BE6-4BF9-95D1-24A441698CBE}" destId="{D61EBD8C-0887-4811-AB7B-88820D5D0C38}" srcOrd="0" destOrd="0" presId="urn:microsoft.com/office/officeart/2009/3/layout/IncreasingArrowsProcess"/>
    <dgm:cxn modelId="{200D80A7-69C1-4977-8FD4-CBDF2613809C}" type="presParOf" srcId="{EC452773-E82D-4082-98B6-FC8202D24F98}" destId="{D61EBD8C-0887-4811-AB7B-88820D5D0C38}" srcOrd="0" destOrd="0" presId="urn:microsoft.com/office/officeart/2009/3/layout/IncreasingArrowsProcess"/>
    <dgm:cxn modelId="{B1E31A3F-AEAB-45E0-A804-93FFB7BFCB7B}" type="presParOf" srcId="{EC452773-E82D-4082-98B6-FC8202D24F98}" destId="{0C26A3C8-832E-406B-9C88-08339B13571A}" srcOrd="1" destOrd="0" presId="urn:microsoft.com/office/officeart/2009/3/layout/IncreasingArrowsProcess"/>
    <dgm:cxn modelId="{46AB6EFE-2E74-4033-B01C-591A146566F7}" type="presParOf" srcId="{EC452773-E82D-4082-98B6-FC8202D24F98}" destId="{F9F83839-49F5-4C45-A827-EE32FED90887}" srcOrd="2" destOrd="0" presId="urn:microsoft.com/office/officeart/2009/3/layout/IncreasingArrowsProcess"/>
    <dgm:cxn modelId="{E6EBA851-4390-4558-9B5E-A44C79AA624E}" type="presParOf" srcId="{EC452773-E82D-4082-98B6-FC8202D24F98}" destId="{814FD7B5-EE17-44F4-A88C-0D2FDBC3CD66}" srcOrd="3" destOrd="0" presId="urn:microsoft.com/office/officeart/2009/3/layout/IncreasingArrowsProcess"/>
    <dgm:cxn modelId="{B71F48BE-B2C0-4CA3-976D-5BC89CD7457C}" type="presParOf" srcId="{EC452773-E82D-4082-98B6-FC8202D24F98}" destId="{3D113B7F-DA17-4247-8912-483994900ACA}" srcOrd="4" destOrd="0" presId="urn:microsoft.com/office/officeart/2009/3/layout/IncreasingArrowsProcess"/>
    <dgm:cxn modelId="{227E0C1D-D803-4D3F-8305-EC8D78854AB8}" type="presParOf" srcId="{EC452773-E82D-4082-98B6-FC8202D24F98}" destId="{3BC017F5-4B3C-4FE5-BCF3-E09EE5E5D09C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85988DD-9612-4AAE-97E5-F9CF3BF12657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9D3C0AE-1277-4D9F-90BC-179D58C95372}">
      <dgm:prSet phldrT="[Teks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l-PL" b="1" dirty="0"/>
            <a:t>Wniosek o zaliczkę </a:t>
          </a:r>
        </a:p>
      </dgm:t>
    </dgm:pt>
    <dgm:pt modelId="{9285B467-D989-42C2-B924-DA136E3E9EDB}" type="parTrans" cxnId="{59774AF6-990E-4837-A6D3-70762DA799CD}">
      <dgm:prSet/>
      <dgm:spPr/>
      <dgm:t>
        <a:bodyPr/>
        <a:lstStyle/>
        <a:p>
          <a:endParaRPr lang="pl-PL"/>
        </a:p>
      </dgm:t>
    </dgm:pt>
    <dgm:pt modelId="{5800DDD2-4B02-44D7-91EE-6180A0D2E86E}" type="sibTrans" cxnId="{59774AF6-990E-4837-A6D3-70762DA799CD}">
      <dgm:prSet/>
      <dgm:spPr/>
      <dgm:t>
        <a:bodyPr/>
        <a:lstStyle/>
        <a:p>
          <a:endParaRPr lang="pl-PL"/>
        </a:p>
      </dgm:t>
    </dgm:pt>
    <dgm:pt modelId="{D4E85B55-C02B-42FF-937C-0E978E731024}">
      <dgm:prSet phldrT="[Tekst]"/>
      <dgm:spPr/>
      <dgm:t>
        <a:bodyPr/>
        <a:lstStyle/>
        <a:p>
          <a:r>
            <a:rPr lang="pl-PL" dirty="0"/>
            <a:t>Ubieganie się o zaliczkę </a:t>
          </a:r>
          <a:br>
            <a:rPr lang="pl-PL" dirty="0"/>
          </a:br>
          <a:r>
            <a:rPr lang="pl-PL" dirty="0"/>
            <a:t>na realizację zadań projektu </a:t>
          </a:r>
        </a:p>
      </dgm:t>
    </dgm:pt>
    <dgm:pt modelId="{F06B8A90-4796-4200-AA35-C995EB38D2D0}" type="parTrans" cxnId="{F37C8067-6D85-42A6-A6F6-111974CE27BC}">
      <dgm:prSet/>
      <dgm:spPr/>
      <dgm:t>
        <a:bodyPr/>
        <a:lstStyle/>
        <a:p>
          <a:endParaRPr lang="pl-PL"/>
        </a:p>
      </dgm:t>
    </dgm:pt>
    <dgm:pt modelId="{C1E9F552-3650-4233-B38E-C716C7587509}" type="sibTrans" cxnId="{F37C8067-6D85-42A6-A6F6-111974CE27BC}">
      <dgm:prSet/>
      <dgm:spPr/>
      <dgm:t>
        <a:bodyPr/>
        <a:lstStyle/>
        <a:p>
          <a:endParaRPr lang="pl-PL"/>
        </a:p>
      </dgm:t>
    </dgm:pt>
    <dgm:pt modelId="{BE5CD7F0-6CD2-4C91-B795-3435F87BEE55}">
      <dgm:prSet phldrT="[Tekst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  <a:alpha val="78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pl-PL" b="1" dirty="0"/>
            <a:t>Wniosek o refundację</a:t>
          </a:r>
        </a:p>
      </dgm:t>
    </dgm:pt>
    <dgm:pt modelId="{8F4F41BD-A7DE-49CD-A226-7339D1A3E1D4}" type="parTrans" cxnId="{B3D8F82F-AB54-4164-A3DD-AA8482A3178A}">
      <dgm:prSet/>
      <dgm:spPr/>
      <dgm:t>
        <a:bodyPr/>
        <a:lstStyle/>
        <a:p>
          <a:endParaRPr lang="pl-PL"/>
        </a:p>
      </dgm:t>
    </dgm:pt>
    <dgm:pt modelId="{8B876729-64B5-4528-89F8-DBF027626594}" type="sibTrans" cxnId="{B3D8F82F-AB54-4164-A3DD-AA8482A3178A}">
      <dgm:prSet/>
      <dgm:spPr/>
      <dgm:t>
        <a:bodyPr/>
        <a:lstStyle/>
        <a:p>
          <a:endParaRPr lang="pl-PL"/>
        </a:p>
      </dgm:t>
    </dgm:pt>
    <dgm:pt modelId="{E62E0C4A-B702-4CC0-83C6-F7CB4EFC6B86}">
      <dgm:prSet phldrT="[Tekst]"/>
      <dgm:spPr/>
      <dgm:t>
        <a:bodyPr/>
        <a:lstStyle/>
        <a:p>
          <a:r>
            <a:rPr lang="pl-PL" dirty="0"/>
            <a:t>Refundacja poniesionych wydatków </a:t>
          </a:r>
        </a:p>
      </dgm:t>
    </dgm:pt>
    <dgm:pt modelId="{676056E9-AA72-4FBC-AA19-47787442C7AF}" type="parTrans" cxnId="{A0B22343-7108-41EA-A562-0AF12650DAFD}">
      <dgm:prSet/>
      <dgm:spPr/>
      <dgm:t>
        <a:bodyPr/>
        <a:lstStyle/>
        <a:p>
          <a:endParaRPr lang="pl-PL"/>
        </a:p>
      </dgm:t>
    </dgm:pt>
    <dgm:pt modelId="{E27C4F85-F5A5-445A-968F-9E22EC1C77CF}" type="sibTrans" cxnId="{A0B22343-7108-41EA-A562-0AF12650DAFD}">
      <dgm:prSet/>
      <dgm:spPr/>
      <dgm:t>
        <a:bodyPr/>
        <a:lstStyle/>
        <a:p>
          <a:endParaRPr lang="pl-PL"/>
        </a:p>
      </dgm:t>
    </dgm:pt>
    <dgm:pt modelId="{A0A1BB35-BDF8-42D6-9B36-7CBEF1F5FA13}">
      <dgm:prSet phldrT="[Teks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tx2">
            <a:lumMod val="60000"/>
            <a:lumOff val="40000"/>
            <a:alpha val="99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pl-PL" b="1" dirty="0"/>
            <a:t>Wniosek rozliczający zaliczkę</a:t>
          </a:r>
        </a:p>
      </dgm:t>
    </dgm:pt>
    <dgm:pt modelId="{01166501-6EBB-4E08-8961-CE1EBDE6670D}" type="parTrans" cxnId="{FB3DD0F8-023A-47C5-83A2-D934A7DDC0D5}">
      <dgm:prSet/>
      <dgm:spPr/>
      <dgm:t>
        <a:bodyPr/>
        <a:lstStyle/>
        <a:p>
          <a:endParaRPr lang="pl-PL"/>
        </a:p>
      </dgm:t>
    </dgm:pt>
    <dgm:pt modelId="{D9578629-CD33-4B6D-A5E9-5F8EA9526D15}" type="sibTrans" cxnId="{FB3DD0F8-023A-47C5-83A2-D934A7DDC0D5}">
      <dgm:prSet/>
      <dgm:spPr/>
      <dgm:t>
        <a:bodyPr/>
        <a:lstStyle/>
        <a:p>
          <a:endParaRPr lang="pl-PL"/>
        </a:p>
      </dgm:t>
    </dgm:pt>
    <dgm:pt modelId="{B66DCA38-6F32-4CAA-A76E-5C64C8F86992}">
      <dgm:prSet phldrT="[Tekst]"/>
      <dgm:spPr/>
      <dgm:t>
        <a:bodyPr/>
        <a:lstStyle/>
        <a:p>
          <a:r>
            <a:rPr lang="pl-PL" dirty="0"/>
            <a:t>Rozliczenie wcześniej otrzymanej zaliczki</a:t>
          </a:r>
        </a:p>
      </dgm:t>
    </dgm:pt>
    <dgm:pt modelId="{F1DB42B0-8E31-4CA6-BA52-99ED9CB3B151}" type="parTrans" cxnId="{A11AB98A-5AC2-45A0-8D09-89FEB1272D53}">
      <dgm:prSet/>
      <dgm:spPr/>
      <dgm:t>
        <a:bodyPr/>
        <a:lstStyle/>
        <a:p>
          <a:endParaRPr lang="pl-PL"/>
        </a:p>
      </dgm:t>
    </dgm:pt>
    <dgm:pt modelId="{D1CF36D7-1608-4139-BC9C-009F6A385A03}" type="sibTrans" cxnId="{A11AB98A-5AC2-45A0-8D09-89FEB1272D53}">
      <dgm:prSet/>
      <dgm:spPr/>
      <dgm:t>
        <a:bodyPr/>
        <a:lstStyle/>
        <a:p>
          <a:endParaRPr lang="pl-PL"/>
        </a:p>
      </dgm:t>
    </dgm:pt>
    <dgm:pt modelId="{49A28727-43BC-469E-BB06-E700EEE2034A}">
      <dgm:prSet phldrT="[Teks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pl-PL" b="1" dirty="0"/>
            <a:t>Wniosek sprawozdawczy</a:t>
          </a:r>
        </a:p>
      </dgm:t>
    </dgm:pt>
    <dgm:pt modelId="{C9A044A4-2BE6-4310-B015-070165BC9236}" type="sibTrans" cxnId="{C166BA53-7A2D-41DB-A29A-28B609932F00}">
      <dgm:prSet/>
      <dgm:spPr/>
      <dgm:t>
        <a:bodyPr/>
        <a:lstStyle/>
        <a:p>
          <a:endParaRPr lang="pl-PL"/>
        </a:p>
      </dgm:t>
    </dgm:pt>
    <dgm:pt modelId="{F4DBADED-50AB-4EF3-85BF-A828A5D43890}" type="parTrans" cxnId="{C166BA53-7A2D-41DB-A29A-28B609932F00}">
      <dgm:prSet/>
      <dgm:spPr/>
      <dgm:t>
        <a:bodyPr/>
        <a:lstStyle/>
        <a:p>
          <a:endParaRPr lang="pl-PL"/>
        </a:p>
      </dgm:t>
    </dgm:pt>
    <dgm:pt modelId="{E640DE3B-CB98-4687-8766-1F912DEA3D39}">
      <dgm:prSet phldrT="[Teks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l-PL" b="1" dirty="0"/>
            <a:t>Wniosek o płatność końcową</a:t>
          </a:r>
        </a:p>
      </dgm:t>
    </dgm:pt>
    <dgm:pt modelId="{82E28F85-4026-4651-BC76-ADD1EBF20642}" type="parTrans" cxnId="{D0BF0818-D02A-4D22-A0DF-BE913981807B}">
      <dgm:prSet/>
      <dgm:spPr/>
      <dgm:t>
        <a:bodyPr/>
        <a:lstStyle/>
        <a:p>
          <a:endParaRPr lang="pl-PL"/>
        </a:p>
      </dgm:t>
    </dgm:pt>
    <dgm:pt modelId="{B111A902-1CA8-42F7-932B-EAF635D6678D}" type="sibTrans" cxnId="{D0BF0818-D02A-4D22-A0DF-BE913981807B}">
      <dgm:prSet/>
      <dgm:spPr/>
      <dgm:t>
        <a:bodyPr/>
        <a:lstStyle/>
        <a:p>
          <a:endParaRPr lang="pl-PL"/>
        </a:p>
      </dgm:t>
    </dgm:pt>
    <dgm:pt modelId="{E92DB5B1-C5D9-44A1-A4E3-F58E1E97EB5B}">
      <dgm:prSet phldrT="[Tekst]"/>
      <dgm:spPr/>
      <dgm:t>
        <a:bodyPr/>
        <a:lstStyle/>
        <a:p>
          <a:r>
            <a:rPr lang="pl-PL" dirty="0"/>
            <a:t>Przekazanie informacji </a:t>
          </a:r>
          <a:br>
            <a:rPr lang="pl-PL" dirty="0"/>
          </a:br>
          <a:r>
            <a:rPr lang="pl-PL" dirty="0"/>
            <a:t>o postępie rzeczowym projektu</a:t>
          </a:r>
        </a:p>
      </dgm:t>
    </dgm:pt>
    <dgm:pt modelId="{079C0097-0A79-46A9-B684-C7EBA569E4BD}" type="parTrans" cxnId="{91433FE1-1DA5-49A2-A8C3-62A996E81DA6}">
      <dgm:prSet/>
      <dgm:spPr/>
      <dgm:t>
        <a:bodyPr/>
        <a:lstStyle/>
        <a:p>
          <a:endParaRPr lang="pl-PL"/>
        </a:p>
      </dgm:t>
    </dgm:pt>
    <dgm:pt modelId="{ED7FDDD6-0EFA-4580-974F-923C2FFB3A2D}" type="sibTrans" cxnId="{91433FE1-1DA5-49A2-A8C3-62A996E81DA6}">
      <dgm:prSet/>
      <dgm:spPr/>
      <dgm:t>
        <a:bodyPr/>
        <a:lstStyle/>
        <a:p>
          <a:endParaRPr lang="pl-PL"/>
        </a:p>
      </dgm:t>
    </dgm:pt>
    <dgm:pt modelId="{2087B655-16E3-418B-941F-C781055D80EB}">
      <dgm:prSet phldrT="[Tekst]"/>
      <dgm:spPr/>
      <dgm:t>
        <a:bodyPr/>
        <a:lstStyle/>
        <a:p>
          <a:pPr algn="l"/>
          <a:r>
            <a:rPr lang="pl-PL" dirty="0"/>
            <a:t>Ostatni wniosek rozliczający projekt </a:t>
          </a:r>
        </a:p>
      </dgm:t>
    </dgm:pt>
    <dgm:pt modelId="{005850D5-1AD7-401D-8134-74C08BB9D48B}" type="parTrans" cxnId="{C2C914B9-F59B-4363-BC78-0561C1ECB348}">
      <dgm:prSet/>
      <dgm:spPr/>
      <dgm:t>
        <a:bodyPr/>
        <a:lstStyle/>
        <a:p>
          <a:endParaRPr lang="pl-PL"/>
        </a:p>
      </dgm:t>
    </dgm:pt>
    <dgm:pt modelId="{BE37B683-5979-466E-A541-87F4DB105252}" type="sibTrans" cxnId="{C2C914B9-F59B-4363-BC78-0561C1ECB348}">
      <dgm:prSet/>
      <dgm:spPr/>
      <dgm:t>
        <a:bodyPr/>
        <a:lstStyle/>
        <a:p>
          <a:endParaRPr lang="pl-PL"/>
        </a:p>
      </dgm:t>
    </dgm:pt>
    <dgm:pt modelId="{AD55E140-F9BE-4822-870B-1B3ACEEA32E4}">
      <dgm:prSet phldrT="[Tekst]"/>
      <dgm:spPr/>
      <dgm:t>
        <a:bodyPr/>
        <a:lstStyle/>
        <a:p>
          <a:pPr algn="l"/>
          <a:r>
            <a:rPr lang="pl-PL" dirty="0"/>
            <a:t>Beneficjent nie wnioskuje o zaliczkę</a:t>
          </a:r>
        </a:p>
      </dgm:t>
    </dgm:pt>
    <dgm:pt modelId="{2269A1B2-4215-4D62-AA07-FCE6A66A5BF1}" type="parTrans" cxnId="{D2603068-51AE-4B9F-9595-7F04EBBD30F3}">
      <dgm:prSet/>
      <dgm:spPr/>
      <dgm:t>
        <a:bodyPr/>
        <a:lstStyle/>
        <a:p>
          <a:endParaRPr lang="pl-PL"/>
        </a:p>
      </dgm:t>
    </dgm:pt>
    <dgm:pt modelId="{6B15BBB4-A6E3-4787-B939-EB3B5D438C23}" type="sibTrans" cxnId="{D2603068-51AE-4B9F-9595-7F04EBBD30F3}">
      <dgm:prSet/>
      <dgm:spPr/>
      <dgm:t>
        <a:bodyPr/>
        <a:lstStyle/>
        <a:p>
          <a:endParaRPr lang="pl-PL"/>
        </a:p>
      </dgm:t>
    </dgm:pt>
    <dgm:pt modelId="{7807F5E6-BC3F-4222-B2EB-9A8DD0F3A266}" type="pres">
      <dgm:prSet presAssocID="{485988DD-9612-4AAE-97E5-F9CF3BF12657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155EEEA-EB81-4848-BAE1-0CE5599463B1}" type="pres">
      <dgm:prSet presAssocID="{89D3C0AE-1277-4D9F-90BC-179D58C95372}" presName="circle1" presStyleLbl="node1" presStyleIdx="0" presStyleCnt="5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</dgm:pt>
    <dgm:pt modelId="{88705BBC-B0D9-42DE-BAF0-65D81358AC54}" type="pres">
      <dgm:prSet presAssocID="{89D3C0AE-1277-4D9F-90BC-179D58C95372}" presName="space" presStyleCnt="0"/>
      <dgm:spPr/>
    </dgm:pt>
    <dgm:pt modelId="{99B31977-9E41-4EB2-A068-C71E6B3E8000}" type="pres">
      <dgm:prSet presAssocID="{89D3C0AE-1277-4D9F-90BC-179D58C95372}" presName="rect1" presStyleLbl="alignAcc1" presStyleIdx="0" presStyleCnt="5"/>
      <dgm:spPr/>
    </dgm:pt>
    <dgm:pt modelId="{822D8DED-A70A-48C7-8F86-E52A61AB6352}" type="pres">
      <dgm:prSet presAssocID="{BE5CD7F0-6CD2-4C91-B795-3435F87BEE55}" presName="vertSpace2" presStyleLbl="node1" presStyleIdx="0" presStyleCnt="5"/>
      <dgm:spPr/>
    </dgm:pt>
    <dgm:pt modelId="{381C766B-8FB7-41CD-8106-E3E38A752DC2}" type="pres">
      <dgm:prSet presAssocID="{BE5CD7F0-6CD2-4C91-B795-3435F87BEE55}" presName="circle2" presStyleLbl="node1" presStyleIdx="1" presStyleCnt="5" custLinFactNeighborX="-418" custLinFactNeighborY="120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solidFill>
          <a:schemeClr val="tx2">
            <a:lumMod val="75000"/>
            <a:alpha val="83000"/>
          </a:schemeClr>
        </a:solidFill>
        <a:ln>
          <a:solidFill>
            <a:schemeClr val="tx2"/>
          </a:solidFill>
        </a:ln>
      </dgm:spPr>
    </dgm:pt>
    <dgm:pt modelId="{AD2134A2-FAE5-45FE-B199-AB90ADC357FE}" type="pres">
      <dgm:prSet presAssocID="{BE5CD7F0-6CD2-4C91-B795-3435F87BEE55}" presName="rect2" presStyleLbl="alignAcc1" presStyleIdx="1" presStyleCnt="5" custLinFactNeighborX="2725" custLinFactNeighborY="1201"/>
      <dgm:spPr/>
    </dgm:pt>
    <dgm:pt modelId="{23517A58-9167-4EBB-8DC2-2D6E0126C15D}" type="pres">
      <dgm:prSet presAssocID="{A0A1BB35-BDF8-42D6-9B36-7CBEF1F5FA13}" presName="vertSpace3" presStyleLbl="node1" presStyleIdx="1" presStyleCnt="5"/>
      <dgm:spPr/>
    </dgm:pt>
    <dgm:pt modelId="{C28F5FCD-E35F-4F06-A372-9D9950770439}" type="pres">
      <dgm:prSet presAssocID="{A0A1BB35-BDF8-42D6-9B36-7CBEF1F5FA13}" presName="circle3" presStyleLbl="node1" presStyleIdx="2" presStyleCnt="5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tx2">
            <a:lumMod val="60000"/>
            <a:lumOff val="40000"/>
          </a:schemeClr>
        </a:solidFill>
        <a:ln>
          <a:solidFill>
            <a:schemeClr val="tx2">
              <a:lumMod val="40000"/>
              <a:lumOff val="60000"/>
            </a:schemeClr>
          </a:solidFill>
        </a:ln>
      </dgm:spPr>
    </dgm:pt>
    <dgm:pt modelId="{DA5C00F4-CC84-4012-8CC5-E5BE4AB673DC}" type="pres">
      <dgm:prSet presAssocID="{A0A1BB35-BDF8-42D6-9B36-7CBEF1F5FA13}" presName="rect3" presStyleLbl="alignAcc1" presStyleIdx="2" presStyleCnt="5"/>
      <dgm:spPr/>
    </dgm:pt>
    <dgm:pt modelId="{36257890-C271-4557-AD22-E45C5863EA05}" type="pres">
      <dgm:prSet presAssocID="{49A28727-43BC-469E-BB06-E700EEE2034A}" presName="vertSpace4" presStyleLbl="node1" presStyleIdx="2" presStyleCnt="5"/>
      <dgm:spPr/>
    </dgm:pt>
    <dgm:pt modelId="{C5CB21EE-3D8C-4D15-B481-C7844318D939}" type="pres">
      <dgm:prSet presAssocID="{49A28727-43BC-469E-BB06-E700EEE2034A}" presName="circle4" presStyleLbl="node1" presStyleIdx="3" presStyleCnt="5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chemeClr val="tx2">
            <a:lumMod val="40000"/>
            <a:lumOff val="60000"/>
          </a:schemeClr>
        </a:solidFill>
        <a:ln>
          <a:solidFill>
            <a:schemeClr val="tx2">
              <a:lumMod val="20000"/>
              <a:lumOff val="80000"/>
            </a:schemeClr>
          </a:solidFill>
        </a:ln>
      </dgm:spPr>
    </dgm:pt>
    <dgm:pt modelId="{753B7290-765D-49FE-B256-9A126E531F20}" type="pres">
      <dgm:prSet presAssocID="{49A28727-43BC-469E-BB06-E700EEE2034A}" presName="rect4" presStyleLbl="alignAcc1" presStyleIdx="3" presStyleCnt="5"/>
      <dgm:spPr/>
    </dgm:pt>
    <dgm:pt modelId="{4F57B427-EF94-458B-B078-4F9CECFA6171}" type="pres">
      <dgm:prSet presAssocID="{E640DE3B-CB98-4687-8766-1F912DEA3D39}" presName="vertSpace5" presStyleLbl="node1" presStyleIdx="3" presStyleCnt="5"/>
      <dgm:spPr/>
    </dgm:pt>
    <dgm:pt modelId="{62794618-A1CC-4E1D-B06A-5C4B8408A00D}" type="pres">
      <dgm:prSet presAssocID="{E640DE3B-CB98-4687-8766-1F912DEA3D39}" presName="circle5" presStyleLbl="node1" presStyleIdx="4" presStyleCnt="5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chemeClr val="tx2"/>
        </a:solidFill>
      </dgm:spPr>
    </dgm:pt>
    <dgm:pt modelId="{6A498FFA-D7B4-4E13-BEA9-D53BB51AC745}" type="pres">
      <dgm:prSet presAssocID="{E640DE3B-CB98-4687-8766-1F912DEA3D39}" presName="rect5" presStyleLbl="alignAcc1" presStyleIdx="4" presStyleCnt="5"/>
      <dgm:spPr/>
    </dgm:pt>
    <dgm:pt modelId="{E1EE72D9-8AEE-466B-87C7-E9B30265257C}" type="pres">
      <dgm:prSet presAssocID="{89D3C0AE-1277-4D9F-90BC-179D58C95372}" presName="rect1ParTx" presStyleLbl="alignAcc1" presStyleIdx="4" presStyleCnt="5">
        <dgm:presLayoutVars>
          <dgm:chMax val="1"/>
          <dgm:bulletEnabled val="1"/>
        </dgm:presLayoutVars>
      </dgm:prSet>
      <dgm:spPr/>
    </dgm:pt>
    <dgm:pt modelId="{225E803B-B3F0-4327-9D4D-800E0E5BA49E}" type="pres">
      <dgm:prSet presAssocID="{89D3C0AE-1277-4D9F-90BC-179D58C95372}" presName="rect1ChTx" presStyleLbl="alignAcc1" presStyleIdx="4" presStyleCnt="5">
        <dgm:presLayoutVars>
          <dgm:bulletEnabled val="1"/>
        </dgm:presLayoutVars>
      </dgm:prSet>
      <dgm:spPr/>
    </dgm:pt>
    <dgm:pt modelId="{AA951BD1-1F03-4E03-836A-9BC310588BAB}" type="pres">
      <dgm:prSet presAssocID="{BE5CD7F0-6CD2-4C91-B795-3435F87BEE55}" presName="rect2ParTx" presStyleLbl="alignAcc1" presStyleIdx="4" presStyleCnt="5">
        <dgm:presLayoutVars>
          <dgm:chMax val="1"/>
          <dgm:bulletEnabled val="1"/>
        </dgm:presLayoutVars>
      </dgm:prSet>
      <dgm:spPr/>
    </dgm:pt>
    <dgm:pt modelId="{2A807C14-A263-4FCA-B084-D3D4129D336F}" type="pres">
      <dgm:prSet presAssocID="{BE5CD7F0-6CD2-4C91-B795-3435F87BEE55}" presName="rect2ChTx" presStyleLbl="alignAcc1" presStyleIdx="4" presStyleCnt="5">
        <dgm:presLayoutVars>
          <dgm:bulletEnabled val="1"/>
        </dgm:presLayoutVars>
      </dgm:prSet>
      <dgm:spPr/>
    </dgm:pt>
    <dgm:pt modelId="{4A73CAAA-FE86-46DD-89AC-53EBF530A1CA}" type="pres">
      <dgm:prSet presAssocID="{A0A1BB35-BDF8-42D6-9B36-7CBEF1F5FA13}" presName="rect3ParTx" presStyleLbl="alignAcc1" presStyleIdx="4" presStyleCnt="5">
        <dgm:presLayoutVars>
          <dgm:chMax val="1"/>
          <dgm:bulletEnabled val="1"/>
        </dgm:presLayoutVars>
      </dgm:prSet>
      <dgm:spPr/>
    </dgm:pt>
    <dgm:pt modelId="{7150040D-960D-4CF5-B8C6-682C0BAE9507}" type="pres">
      <dgm:prSet presAssocID="{A0A1BB35-BDF8-42D6-9B36-7CBEF1F5FA13}" presName="rect3ChTx" presStyleLbl="alignAcc1" presStyleIdx="4" presStyleCnt="5">
        <dgm:presLayoutVars>
          <dgm:bulletEnabled val="1"/>
        </dgm:presLayoutVars>
      </dgm:prSet>
      <dgm:spPr/>
    </dgm:pt>
    <dgm:pt modelId="{0B317EBD-27F8-4343-A6C4-81DEE37BC032}" type="pres">
      <dgm:prSet presAssocID="{49A28727-43BC-469E-BB06-E700EEE2034A}" presName="rect4ParTx" presStyleLbl="alignAcc1" presStyleIdx="4" presStyleCnt="5">
        <dgm:presLayoutVars>
          <dgm:chMax val="1"/>
          <dgm:bulletEnabled val="1"/>
        </dgm:presLayoutVars>
      </dgm:prSet>
      <dgm:spPr/>
    </dgm:pt>
    <dgm:pt modelId="{18EE8DF3-E45F-4992-AE7A-96F94FFED3EA}" type="pres">
      <dgm:prSet presAssocID="{49A28727-43BC-469E-BB06-E700EEE2034A}" presName="rect4ChTx" presStyleLbl="alignAcc1" presStyleIdx="4" presStyleCnt="5">
        <dgm:presLayoutVars>
          <dgm:bulletEnabled val="1"/>
        </dgm:presLayoutVars>
      </dgm:prSet>
      <dgm:spPr/>
    </dgm:pt>
    <dgm:pt modelId="{3C6A3130-617F-48EB-AB24-7D6FA0FF43CE}" type="pres">
      <dgm:prSet presAssocID="{E640DE3B-CB98-4687-8766-1F912DEA3D39}" presName="rect5ParTx" presStyleLbl="alignAcc1" presStyleIdx="4" presStyleCnt="5">
        <dgm:presLayoutVars>
          <dgm:chMax val="1"/>
          <dgm:bulletEnabled val="1"/>
        </dgm:presLayoutVars>
      </dgm:prSet>
      <dgm:spPr/>
    </dgm:pt>
    <dgm:pt modelId="{E3349AE5-B102-41E6-86E3-8648ECF30841}" type="pres">
      <dgm:prSet presAssocID="{E640DE3B-CB98-4687-8766-1F912DEA3D39}" presName="rect5ChTx" presStyleLbl="alignAcc1" presStyleIdx="4" presStyleCnt="5">
        <dgm:presLayoutVars>
          <dgm:bulletEnabled val="1"/>
        </dgm:presLayoutVars>
      </dgm:prSet>
      <dgm:spPr/>
    </dgm:pt>
  </dgm:ptLst>
  <dgm:cxnLst>
    <dgm:cxn modelId="{FE91C604-2988-43B8-816D-B4E3E33E7382}" type="presOf" srcId="{BE5CD7F0-6CD2-4C91-B795-3435F87BEE55}" destId="{AA951BD1-1F03-4E03-836A-9BC310588BAB}" srcOrd="1" destOrd="0" presId="urn:microsoft.com/office/officeart/2005/8/layout/target3"/>
    <dgm:cxn modelId="{63144511-5AFF-43AF-9A10-3AFA183D973C}" type="presOf" srcId="{D4E85B55-C02B-42FF-937C-0E978E731024}" destId="{225E803B-B3F0-4327-9D4D-800E0E5BA49E}" srcOrd="0" destOrd="0" presId="urn:microsoft.com/office/officeart/2005/8/layout/target3"/>
    <dgm:cxn modelId="{42510212-9860-4BEB-AC09-E5DFA00E6D04}" type="presOf" srcId="{49A28727-43BC-469E-BB06-E700EEE2034A}" destId="{753B7290-765D-49FE-B256-9A126E531F20}" srcOrd="0" destOrd="0" presId="urn:microsoft.com/office/officeart/2005/8/layout/target3"/>
    <dgm:cxn modelId="{D0BF0818-D02A-4D22-A0DF-BE913981807B}" srcId="{485988DD-9612-4AAE-97E5-F9CF3BF12657}" destId="{E640DE3B-CB98-4687-8766-1F912DEA3D39}" srcOrd="4" destOrd="0" parTransId="{82E28F85-4026-4651-BC76-ADD1EBF20642}" sibTransId="{B111A902-1CA8-42F7-932B-EAF635D6678D}"/>
    <dgm:cxn modelId="{DC3EC525-6D8B-410D-9517-832074656665}" type="presOf" srcId="{485988DD-9612-4AAE-97E5-F9CF3BF12657}" destId="{7807F5E6-BC3F-4222-B2EB-9A8DD0F3A266}" srcOrd="0" destOrd="0" presId="urn:microsoft.com/office/officeart/2005/8/layout/target3"/>
    <dgm:cxn modelId="{B3D8F82F-AB54-4164-A3DD-AA8482A3178A}" srcId="{485988DD-9612-4AAE-97E5-F9CF3BF12657}" destId="{BE5CD7F0-6CD2-4C91-B795-3435F87BEE55}" srcOrd="1" destOrd="0" parTransId="{8F4F41BD-A7DE-49CD-A226-7339D1A3E1D4}" sibTransId="{8B876729-64B5-4528-89F8-DBF027626594}"/>
    <dgm:cxn modelId="{A0B22343-7108-41EA-A562-0AF12650DAFD}" srcId="{BE5CD7F0-6CD2-4C91-B795-3435F87BEE55}" destId="{E62E0C4A-B702-4CC0-83C6-F7CB4EFC6B86}" srcOrd="0" destOrd="0" parTransId="{676056E9-AA72-4FBC-AA19-47787442C7AF}" sibTransId="{E27C4F85-F5A5-445A-968F-9E22EC1C77CF}"/>
    <dgm:cxn modelId="{F37C8067-6D85-42A6-A6F6-111974CE27BC}" srcId="{89D3C0AE-1277-4D9F-90BC-179D58C95372}" destId="{D4E85B55-C02B-42FF-937C-0E978E731024}" srcOrd="0" destOrd="0" parTransId="{F06B8A90-4796-4200-AA35-C995EB38D2D0}" sibTransId="{C1E9F552-3650-4233-B38E-C716C7587509}"/>
    <dgm:cxn modelId="{D2603068-51AE-4B9F-9595-7F04EBBD30F3}" srcId="{E640DE3B-CB98-4687-8766-1F912DEA3D39}" destId="{AD55E140-F9BE-4822-870B-1B3ACEEA32E4}" srcOrd="1" destOrd="0" parTransId="{2269A1B2-4215-4D62-AA07-FCE6A66A5BF1}" sibTransId="{6B15BBB4-A6E3-4787-B939-EB3B5D438C23}"/>
    <dgm:cxn modelId="{0B13744A-9BF1-4604-8ED1-784FA7F6F3B3}" type="presOf" srcId="{2087B655-16E3-418B-941F-C781055D80EB}" destId="{E3349AE5-B102-41E6-86E3-8648ECF30841}" srcOrd="0" destOrd="0" presId="urn:microsoft.com/office/officeart/2005/8/layout/target3"/>
    <dgm:cxn modelId="{C166BA53-7A2D-41DB-A29A-28B609932F00}" srcId="{485988DD-9612-4AAE-97E5-F9CF3BF12657}" destId="{49A28727-43BC-469E-BB06-E700EEE2034A}" srcOrd="3" destOrd="0" parTransId="{F4DBADED-50AB-4EF3-85BF-A828A5D43890}" sibTransId="{C9A044A4-2BE6-4310-B015-070165BC9236}"/>
    <dgm:cxn modelId="{2DF60679-D55B-43A5-8AAF-94AFB335150B}" type="presOf" srcId="{A0A1BB35-BDF8-42D6-9B36-7CBEF1F5FA13}" destId="{4A73CAAA-FE86-46DD-89AC-53EBF530A1CA}" srcOrd="1" destOrd="0" presId="urn:microsoft.com/office/officeart/2005/8/layout/target3"/>
    <dgm:cxn modelId="{4316BF7C-643C-4AD8-A7A7-3A41252DA813}" type="presOf" srcId="{AD55E140-F9BE-4822-870B-1B3ACEEA32E4}" destId="{E3349AE5-B102-41E6-86E3-8648ECF30841}" srcOrd="0" destOrd="1" presId="urn:microsoft.com/office/officeart/2005/8/layout/target3"/>
    <dgm:cxn modelId="{B6321E86-94A5-4D72-B6BE-3CDAF9F58FAF}" type="presOf" srcId="{89D3C0AE-1277-4D9F-90BC-179D58C95372}" destId="{E1EE72D9-8AEE-466B-87C7-E9B30265257C}" srcOrd="1" destOrd="0" presId="urn:microsoft.com/office/officeart/2005/8/layout/target3"/>
    <dgm:cxn modelId="{FA474388-CDD2-405D-A40E-063E5CD1E872}" type="presOf" srcId="{BE5CD7F0-6CD2-4C91-B795-3435F87BEE55}" destId="{AD2134A2-FAE5-45FE-B199-AB90ADC357FE}" srcOrd="0" destOrd="0" presId="urn:microsoft.com/office/officeart/2005/8/layout/target3"/>
    <dgm:cxn modelId="{A11AB98A-5AC2-45A0-8D09-89FEB1272D53}" srcId="{A0A1BB35-BDF8-42D6-9B36-7CBEF1F5FA13}" destId="{B66DCA38-6F32-4CAA-A76E-5C64C8F86992}" srcOrd="0" destOrd="0" parTransId="{F1DB42B0-8E31-4CA6-BA52-99ED9CB3B151}" sibTransId="{D1CF36D7-1608-4139-BC9C-009F6A385A03}"/>
    <dgm:cxn modelId="{25F61594-1A5E-4E62-A047-AE7175D560FC}" type="presOf" srcId="{89D3C0AE-1277-4D9F-90BC-179D58C95372}" destId="{99B31977-9E41-4EB2-A068-C71E6B3E8000}" srcOrd="0" destOrd="0" presId="urn:microsoft.com/office/officeart/2005/8/layout/target3"/>
    <dgm:cxn modelId="{6A8B399F-6A20-4E0C-82D1-5C082F3C3853}" type="presOf" srcId="{E62E0C4A-B702-4CC0-83C6-F7CB4EFC6B86}" destId="{2A807C14-A263-4FCA-B084-D3D4129D336F}" srcOrd="0" destOrd="0" presId="urn:microsoft.com/office/officeart/2005/8/layout/target3"/>
    <dgm:cxn modelId="{EB76B5A4-08AE-4865-8AAA-C65BEAE26748}" type="presOf" srcId="{A0A1BB35-BDF8-42D6-9B36-7CBEF1F5FA13}" destId="{DA5C00F4-CC84-4012-8CC5-E5BE4AB673DC}" srcOrd="0" destOrd="0" presId="urn:microsoft.com/office/officeart/2005/8/layout/target3"/>
    <dgm:cxn modelId="{B558B5AB-90D1-461F-9C5E-2B4F4936BEE3}" type="presOf" srcId="{E640DE3B-CB98-4687-8766-1F912DEA3D39}" destId="{6A498FFA-D7B4-4E13-BEA9-D53BB51AC745}" srcOrd="0" destOrd="0" presId="urn:microsoft.com/office/officeart/2005/8/layout/target3"/>
    <dgm:cxn modelId="{C2C914B9-F59B-4363-BC78-0561C1ECB348}" srcId="{E640DE3B-CB98-4687-8766-1F912DEA3D39}" destId="{2087B655-16E3-418B-941F-C781055D80EB}" srcOrd="0" destOrd="0" parTransId="{005850D5-1AD7-401D-8134-74C08BB9D48B}" sibTransId="{BE37B683-5979-466E-A541-87F4DB105252}"/>
    <dgm:cxn modelId="{5C287CDF-0DB0-48C4-BB7F-BAD46853E3B0}" type="presOf" srcId="{B66DCA38-6F32-4CAA-A76E-5C64C8F86992}" destId="{7150040D-960D-4CF5-B8C6-682C0BAE9507}" srcOrd="0" destOrd="0" presId="urn:microsoft.com/office/officeart/2005/8/layout/target3"/>
    <dgm:cxn modelId="{79B47AE0-4562-40C8-8820-07946586EA7D}" type="presOf" srcId="{E92DB5B1-C5D9-44A1-A4E3-F58E1E97EB5B}" destId="{18EE8DF3-E45F-4992-AE7A-96F94FFED3EA}" srcOrd="0" destOrd="0" presId="urn:microsoft.com/office/officeart/2005/8/layout/target3"/>
    <dgm:cxn modelId="{91433FE1-1DA5-49A2-A8C3-62A996E81DA6}" srcId="{49A28727-43BC-469E-BB06-E700EEE2034A}" destId="{E92DB5B1-C5D9-44A1-A4E3-F58E1E97EB5B}" srcOrd="0" destOrd="0" parTransId="{079C0097-0A79-46A9-B684-C7EBA569E4BD}" sibTransId="{ED7FDDD6-0EFA-4580-974F-923C2FFB3A2D}"/>
    <dgm:cxn modelId="{0F0965F0-0292-4A59-A80D-516A4130F702}" type="presOf" srcId="{E640DE3B-CB98-4687-8766-1F912DEA3D39}" destId="{3C6A3130-617F-48EB-AB24-7D6FA0FF43CE}" srcOrd="1" destOrd="0" presId="urn:microsoft.com/office/officeart/2005/8/layout/target3"/>
    <dgm:cxn modelId="{59774AF6-990E-4837-A6D3-70762DA799CD}" srcId="{485988DD-9612-4AAE-97E5-F9CF3BF12657}" destId="{89D3C0AE-1277-4D9F-90BC-179D58C95372}" srcOrd="0" destOrd="0" parTransId="{9285B467-D989-42C2-B924-DA136E3E9EDB}" sibTransId="{5800DDD2-4B02-44D7-91EE-6180A0D2E86E}"/>
    <dgm:cxn modelId="{FB3DD0F8-023A-47C5-83A2-D934A7DDC0D5}" srcId="{485988DD-9612-4AAE-97E5-F9CF3BF12657}" destId="{A0A1BB35-BDF8-42D6-9B36-7CBEF1F5FA13}" srcOrd="2" destOrd="0" parTransId="{01166501-6EBB-4E08-8961-CE1EBDE6670D}" sibTransId="{D9578629-CD33-4B6D-A5E9-5F8EA9526D15}"/>
    <dgm:cxn modelId="{B4F70DFA-F48F-48E9-AEA0-85C2BEB1F613}" type="presOf" srcId="{49A28727-43BC-469E-BB06-E700EEE2034A}" destId="{0B317EBD-27F8-4343-A6C4-81DEE37BC032}" srcOrd="1" destOrd="0" presId="urn:microsoft.com/office/officeart/2005/8/layout/target3"/>
    <dgm:cxn modelId="{EBEF9000-91A6-4255-AA7F-CB03509C1DF1}" type="presParOf" srcId="{7807F5E6-BC3F-4222-B2EB-9A8DD0F3A266}" destId="{F155EEEA-EB81-4848-BAE1-0CE5599463B1}" srcOrd="0" destOrd="0" presId="urn:microsoft.com/office/officeart/2005/8/layout/target3"/>
    <dgm:cxn modelId="{E645061F-30E3-483F-8AAC-AF0D6ECA7B89}" type="presParOf" srcId="{7807F5E6-BC3F-4222-B2EB-9A8DD0F3A266}" destId="{88705BBC-B0D9-42DE-BAF0-65D81358AC54}" srcOrd="1" destOrd="0" presId="urn:microsoft.com/office/officeart/2005/8/layout/target3"/>
    <dgm:cxn modelId="{C14301E8-5E2C-46FA-AA48-19EE44DA6F22}" type="presParOf" srcId="{7807F5E6-BC3F-4222-B2EB-9A8DD0F3A266}" destId="{99B31977-9E41-4EB2-A068-C71E6B3E8000}" srcOrd="2" destOrd="0" presId="urn:microsoft.com/office/officeart/2005/8/layout/target3"/>
    <dgm:cxn modelId="{23C62EB0-3F2D-43D4-AD6A-DE46D323F61C}" type="presParOf" srcId="{7807F5E6-BC3F-4222-B2EB-9A8DD0F3A266}" destId="{822D8DED-A70A-48C7-8F86-E52A61AB6352}" srcOrd="3" destOrd="0" presId="urn:microsoft.com/office/officeart/2005/8/layout/target3"/>
    <dgm:cxn modelId="{A902AD5A-539C-4787-A506-7F31F9FDE597}" type="presParOf" srcId="{7807F5E6-BC3F-4222-B2EB-9A8DD0F3A266}" destId="{381C766B-8FB7-41CD-8106-E3E38A752DC2}" srcOrd="4" destOrd="0" presId="urn:microsoft.com/office/officeart/2005/8/layout/target3"/>
    <dgm:cxn modelId="{0581D906-AC8A-4DC7-933D-F71E09C4B396}" type="presParOf" srcId="{7807F5E6-BC3F-4222-B2EB-9A8DD0F3A266}" destId="{AD2134A2-FAE5-45FE-B199-AB90ADC357FE}" srcOrd="5" destOrd="0" presId="urn:microsoft.com/office/officeart/2005/8/layout/target3"/>
    <dgm:cxn modelId="{7EE84992-EC2A-425B-9DD6-7AEAAAA145E9}" type="presParOf" srcId="{7807F5E6-BC3F-4222-B2EB-9A8DD0F3A266}" destId="{23517A58-9167-4EBB-8DC2-2D6E0126C15D}" srcOrd="6" destOrd="0" presId="urn:microsoft.com/office/officeart/2005/8/layout/target3"/>
    <dgm:cxn modelId="{EA723065-60EA-4F37-B911-D32760C34154}" type="presParOf" srcId="{7807F5E6-BC3F-4222-B2EB-9A8DD0F3A266}" destId="{C28F5FCD-E35F-4F06-A372-9D9950770439}" srcOrd="7" destOrd="0" presId="urn:microsoft.com/office/officeart/2005/8/layout/target3"/>
    <dgm:cxn modelId="{AEA98411-2B29-4644-B6F5-7BE0330BA524}" type="presParOf" srcId="{7807F5E6-BC3F-4222-B2EB-9A8DD0F3A266}" destId="{DA5C00F4-CC84-4012-8CC5-E5BE4AB673DC}" srcOrd="8" destOrd="0" presId="urn:microsoft.com/office/officeart/2005/8/layout/target3"/>
    <dgm:cxn modelId="{597232BC-4096-48E0-97C3-B7081A6CD965}" type="presParOf" srcId="{7807F5E6-BC3F-4222-B2EB-9A8DD0F3A266}" destId="{36257890-C271-4557-AD22-E45C5863EA05}" srcOrd="9" destOrd="0" presId="urn:microsoft.com/office/officeart/2005/8/layout/target3"/>
    <dgm:cxn modelId="{29AC2AEA-B7A1-4BC2-A81E-0B0A77A76D11}" type="presParOf" srcId="{7807F5E6-BC3F-4222-B2EB-9A8DD0F3A266}" destId="{C5CB21EE-3D8C-4D15-B481-C7844318D939}" srcOrd="10" destOrd="0" presId="urn:microsoft.com/office/officeart/2005/8/layout/target3"/>
    <dgm:cxn modelId="{36DF0072-6BE6-4D3E-87F8-545BF0A004D9}" type="presParOf" srcId="{7807F5E6-BC3F-4222-B2EB-9A8DD0F3A266}" destId="{753B7290-765D-49FE-B256-9A126E531F20}" srcOrd="11" destOrd="0" presId="urn:microsoft.com/office/officeart/2005/8/layout/target3"/>
    <dgm:cxn modelId="{63FD3AAB-D1E3-422C-B5CE-70FAA71F38B5}" type="presParOf" srcId="{7807F5E6-BC3F-4222-B2EB-9A8DD0F3A266}" destId="{4F57B427-EF94-458B-B078-4F9CECFA6171}" srcOrd="12" destOrd="0" presId="urn:microsoft.com/office/officeart/2005/8/layout/target3"/>
    <dgm:cxn modelId="{11A38930-9BFB-4DC1-AB09-8AA7BA868ECF}" type="presParOf" srcId="{7807F5E6-BC3F-4222-B2EB-9A8DD0F3A266}" destId="{62794618-A1CC-4E1D-B06A-5C4B8408A00D}" srcOrd="13" destOrd="0" presId="urn:microsoft.com/office/officeart/2005/8/layout/target3"/>
    <dgm:cxn modelId="{EF18C1C0-C4A4-429B-82D4-7F1D1B50116F}" type="presParOf" srcId="{7807F5E6-BC3F-4222-B2EB-9A8DD0F3A266}" destId="{6A498FFA-D7B4-4E13-BEA9-D53BB51AC745}" srcOrd="14" destOrd="0" presId="urn:microsoft.com/office/officeart/2005/8/layout/target3"/>
    <dgm:cxn modelId="{4C71BC71-48B4-4AE6-9CCF-953768BDC87B}" type="presParOf" srcId="{7807F5E6-BC3F-4222-B2EB-9A8DD0F3A266}" destId="{E1EE72D9-8AEE-466B-87C7-E9B30265257C}" srcOrd="15" destOrd="0" presId="urn:microsoft.com/office/officeart/2005/8/layout/target3"/>
    <dgm:cxn modelId="{FD3F8C09-6BA5-403A-9D1C-2999A32F51C6}" type="presParOf" srcId="{7807F5E6-BC3F-4222-B2EB-9A8DD0F3A266}" destId="{225E803B-B3F0-4327-9D4D-800E0E5BA49E}" srcOrd="16" destOrd="0" presId="urn:microsoft.com/office/officeart/2005/8/layout/target3"/>
    <dgm:cxn modelId="{E968ED70-1A87-4651-B00F-F67EC9F59DD0}" type="presParOf" srcId="{7807F5E6-BC3F-4222-B2EB-9A8DD0F3A266}" destId="{AA951BD1-1F03-4E03-836A-9BC310588BAB}" srcOrd="17" destOrd="0" presId="urn:microsoft.com/office/officeart/2005/8/layout/target3"/>
    <dgm:cxn modelId="{82421FF6-F7AE-4DD4-BE1C-DD7308AC20C3}" type="presParOf" srcId="{7807F5E6-BC3F-4222-B2EB-9A8DD0F3A266}" destId="{2A807C14-A263-4FCA-B084-D3D4129D336F}" srcOrd="18" destOrd="0" presId="urn:microsoft.com/office/officeart/2005/8/layout/target3"/>
    <dgm:cxn modelId="{11FBAB63-7F22-4F62-AE44-D9AB1AF566F4}" type="presParOf" srcId="{7807F5E6-BC3F-4222-B2EB-9A8DD0F3A266}" destId="{4A73CAAA-FE86-46DD-89AC-53EBF530A1CA}" srcOrd="19" destOrd="0" presId="urn:microsoft.com/office/officeart/2005/8/layout/target3"/>
    <dgm:cxn modelId="{C4576BFD-BBDA-49EF-8BF2-FCC8F611869C}" type="presParOf" srcId="{7807F5E6-BC3F-4222-B2EB-9A8DD0F3A266}" destId="{7150040D-960D-4CF5-B8C6-682C0BAE9507}" srcOrd="20" destOrd="0" presId="urn:microsoft.com/office/officeart/2005/8/layout/target3"/>
    <dgm:cxn modelId="{F617AE41-2485-4D72-97C5-99960B4714AE}" type="presParOf" srcId="{7807F5E6-BC3F-4222-B2EB-9A8DD0F3A266}" destId="{0B317EBD-27F8-4343-A6C4-81DEE37BC032}" srcOrd="21" destOrd="0" presId="urn:microsoft.com/office/officeart/2005/8/layout/target3"/>
    <dgm:cxn modelId="{6EC7FF16-D2D0-4AA9-9558-BD67BE222C0A}" type="presParOf" srcId="{7807F5E6-BC3F-4222-B2EB-9A8DD0F3A266}" destId="{18EE8DF3-E45F-4992-AE7A-96F94FFED3EA}" srcOrd="22" destOrd="0" presId="urn:microsoft.com/office/officeart/2005/8/layout/target3"/>
    <dgm:cxn modelId="{D492635B-235A-4DF6-B538-625EE2F76EBE}" type="presParOf" srcId="{7807F5E6-BC3F-4222-B2EB-9A8DD0F3A266}" destId="{3C6A3130-617F-48EB-AB24-7D6FA0FF43CE}" srcOrd="23" destOrd="0" presId="urn:microsoft.com/office/officeart/2005/8/layout/target3"/>
    <dgm:cxn modelId="{70A4BC97-FB03-403A-A4D6-900B8325EBCD}" type="presParOf" srcId="{7807F5E6-BC3F-4222-B2EB-9A8DD0F3A266}" destId="{E3349AE5-B102-41E6-86E3-8648ECF30841}" srcOrd="2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19C1E63-E8E1-4C79-92E4-3ACD58ABAC0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8E6BF82-7560-4381-B62D-2CCF1915327B}">
      <dgm:prSet phldrT="[Teks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pl-PL" sz="1600" dirty="0"/>
            <a:t>Jeżeli w okresie sprawozdawczym nie wystąpiły problemy, w zakładce „Problemy napotkane w trakcie realizacji projektu” przedstawiam informację </a:t>
          </a:r>
          <a:br>
            <a:rPr lang="pl-PL" sz="1600" dirty="0"/>
          </a:br>
          <a:r>
            <a:rPr lang="pl-PL" sz="1600" b="1" u="sng" dirty="0"/>
            <a:t>„Nie dotyczy”</a:t>
          </a:r>
        </a:p>
      </dgm:t>
    </dgm:pt>
    <dgm:pt modelId="{AA7A17A5-471A-421E-8EDE-3293484D3C32}" type="parTrans" cxnId="{95A1F4DB-C5DB-42EB-9F57-A66D6BDAF968}">
      <dgm:prSet/>
      <dgm:spPr/>
      <dgm:t>
        <a:bodyPr/>
        <a:lstStyle/>
        <a:p>
          <a:endParaRPr lang="pl-PL"/>
        </a:p>
      </dgm:t>
    </dgm:pt>
    <dgm:pt modelId="{8AF7ABCB-3DD5-42B9-9F4B-3FE5C7366ECB}" type="sibTrans" cxnId="{95A1F4DB-C5DB-42EB-9F57-A66D6BDAF968}">
      <dgm:prSet/>
      <dgm:spPr/>
      <dgm:t>
        <a:bodyPr/>
        <a:lstStyle/>
        <a:p>
          <a:endParaRPr lang="pl-PL"/>
        </a:p>
      </dgm:t>
    </dgm:pt>
    <dgm:pt modelId="{654B34E3-1865-43B0-8119-57F1F8ED6540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pl-PL" sz="1600" dirty="0"/>
            <a:t>Pamiętam, że w zakładce „Planowany przebieg realizacji” opisuje działania, jakie podejmę </a:t>
          </a:r>
          <a:r>
            <a:rPr lang="pl-PL" sz="1600" b="1" u="sng" dirty="0"/>
            <a:t>wyłącznie</a:t>
          </a:r>
          <a:r>
            <a:rPr lang="pl-PL" sz="1600" dirty="0"/>
            <a:t> </a:t>
          </a:r>
          <a:br>
            <a:rPr lang="pl-PL" sz="1600" dirty="0"/>
          </a:br>
          <a:r>
            <a:rPr lang="pl-PL" sz="1600" dirty="0"/>
            <a:t>w kolejnym okresie sprawozdawczym</a:t>
          </a:r>
        </a:p>
      </dgm:t>
    </dgm:pt>
    <dgm:pt modelId="{08CEB18A-601E-4B2F-8FEB-52C1FFD16CBB}" type="parTrans" cxnId="{E93E6A08-F34F-4A00-864B-62EFBBAB9985}">
      <dgm:prSet/>
      <dgm:spPr/>
      <dgm:t>
        <a:bodyPr/>
        <a:lstStyle/>
        <a:p>
          <a:endParaRPr lang="pl-PL"/>
        </a:p>
      </dgm:t>
    </dgm:pt>
    <dgm:pt modelId="{DA91C806-4C8B-44F2-A4AB-BAC34DDBED97}" type="sibTrans" cxnId="{E93E6A08-F34F-4A00-864B-62EFBBAB9985}">
      <dgm:prSet/>
      <dgm:spPr/>
      <dgm:t>
        <a:bodyPr/>
        <a:lstStyle/>
        <a:p>
          <a:endParaRPr lang="pl-PL"/>
        </a:p>
      </dgm:t>
    </dgm:pt>
    <dgm:pt modelId="{BB61D1C4-A879-4B00-B70F-BF86F2349F55}">
      <dgm:prSet phldrT="[Teks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pl-PL" sz="1400" dirty="0"/>
            <a:t>Wskaźniki produktu uzupełniam </a:t>
          </a:r>
          <a:br>
            <a:rPr lang="pl-PL" sz="1400" dirty="0"/>
          </a:br>
          <a:r>
            <a:rPr lang="pl-PL" sz="1400" dirty="0"/>
            <a:t>na etapie przygotowywania każdego wniosku o płatność</a:t>
          </a:r>
        </a:p>
        <a:p>
          <a:r>
            <a:rPr lang="pl-PL" sz="1400" dirty="0"/>
            <a:t>W przypadku wskaźnika „Nakłady inwestycyjne na zakup aparatury medycznej” podaję wydatki kwalifikowalne oraz niekwalifikowalne  </a:t>
          </a:r>
        </a:p>
      </dgm:t>
    </dgm:pt>
    <dgm:pt modelId="{423707DE-A2C6-411A-8789-5E9A9679992C}" type="parTrans" cxnId="{E9200B6F-4CCB-48D2-AA61-366678623554}">
      <dgm:prSet/>
      <dgm:spPr/>
      <dgm:t>
        <a:bodyPr/>
        <a:lstStyle/>
        <a:p>
          <a:endParaRPr lang="pl-PL"/>
        </a:p>
      </dgm:t>
    </dgm:pt>
    <dgm:pt modelId="{372C8D44-13C9-464B-B5E5-CF328C22537B}" type="sibTrans" cxnId="{E9200B6F-4CCB-48D2-AA61-366678623554}">
      <dgm:prSet/>
      <dgm:spPr/>
      <dgm:t>
        <a:bodyPr/>
        <a:lstStyle/>
        <a:p>
          <a:endParaRPr lang="pl-PL"/>
        </a:p>
      </dgm:t>
    </dgm:pt>
    <dgm:pt modelId="{433B1796-BBB1-4D3F-825F-2CBBC6E5E5D3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pl-PL" sz="1400" dirty="0"/>
            <a:t>Wskaźnik rezultatu podaję co do zasady we wniosku o płatność końcową – mam 12 miesięcy od zakończenia projektu na osiągnięcie założonego wskaźnika rezultatu</a:t>
          </a:r>
        </a:p>
        <a:p>
          <a:endParaRPr lang="pl-PL" sz="1400" dirty="0"/>
        </a:p>
      </dgm:t>
    </dgm:pt>
    <dgm:pt modelId="{64DE848E-20C0-4F82-96FC-70E120DFA407}" type="parTrans" cxnId="{73C5ED07-C6F5-4F0B-A63B-6C1B2032DCBB}">
      <dgm:prSet/>
      <dgm:spPr/>
      <dgm:t>
        <a:bodyPr/>
        <a:lstStyle/>
        <a:p>
          <a:endParaRPr lang="pl-PL"/>
        </a:p>
      </dgm:t>
    </dgm:pt>
    <dgm:pt modelId="{15C5A3E2-FA4E-4EC8-A309-56DB4FE7BD56}" type="sibTrans" cxnId="{73C5ED07-C6F5-4F0B-A63B-6C1B2032DCBB}">
      <dgm:prSet/>
      <dgm:spPr/>
      <dgm:t>
        <a:bodyPr/>
        <a:lstStyle/>
        <a:p>
          <a:endParaRPr lang="pl-PL"/>
        </a:p>
      </dgm:t>
    </dgm:pt>
    <dgm:pt modelId="{0AEEF8CA-7DDA-46B0-804F-E2334E353FA7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pl-PL" sz="1600" dirty="0"/>
            <a:t>Uzupełniam wszystkie zakładki w bloku „Postęp rzeczowy” – opis syntetyczne i przejrzysty</a:t>
          </a:r>
        </a:p>
        <a:p>
          <a:r>
            <a:rPr lang="pl-PL" sz="1600" dirty="0"/>
            <a:t>W celu uzupełninia postępu rzeczowego, muszę zaznaczyć, że wniosek ma charakter sprawozdawczy</a:t>
          </a:r>
        </a:p>
      </dgm:t>
    </dgm:pt>
    <dgm:pt modelId="{E67E4012-C0EB-4EBB-B3A5-676CFE84DF7E}" type="sibTrans" cxnId="{F7A14BE3-5016-4104-AEDE-DD31CD00B899}">
      <dgm:prSet/>
      <dgm:spPr/>
      <dgm:t>
        <a:bodyPr/>
        <a:lstStyle/>
        <a:p>
          <a:endParaRPr lang="pl-PL"/>
        </a:p>
      </dgm:t>
    </dgm:pt>
    <dgm:pt modelId="{46BC3A00-E0F5-4F05-BF97-0173A596846D}" type="parTrans" cxnId="{F7A14BE3-5016-4104-AEDE-DD31CD00B899}">
      <dgm:prSet/>
      <dgm:spPr/>
      <dgm:t>
        <a:bodyPr/>
        <a:lstStyle/>
        <a:p>
          <a:endParaRPr lang="pl-PL"/>
        </a:p>
      </dgm:t>
    </dgm:pt>
    <dgm:pt modelId="{C7A5D3C5-7573-4F5F-A7E0-C25E4D96CEA7}" type="pres">
      <dgm:prSet presAssocID="{D19C1E63-E8E1-4C79-92E4-3ACD58ABAC07}" presName="diagram" presStyleCnt="0">
        <dgm:presLayoutVars>
          <dgm:dir/>
          <dgm:resizeHandles val="exact"/>
        </dgm:presLayoutVars>
      </dgm:prSet>
      <dgm:spPr/>
    </dgm:pt>
    <dgm:pt modelId="{DD23132E-14A8-46D5-9718-AAD8A0B36263}" type="pres">
      <dgm:prSet presAssocID="{0AEEF8CA-7DDA-46B0-804F-E2334E353FA7}" presName="node" presStyleLbl="node1" presStyleIdx="0" presStyleCnt="5">
        <dgm:presLayoutVars>
          <dgm:bulletEnabled val="1"/>
        </dgm:presLayoutVars>
      </dgm:prSet>
      <dgm:spPr/>
    </dgm:pt>
    <dgm:pt modelId="{FCFE1234-5269-4C1F-8DDE-4E383743C949}" type="pres">
      <dgm:prSet presAssocID="{E67E4012-C0EB-4EBB-B3A5-676CFE84DF7E}" presName="sibTrans" presStyleCnt="0"/>
      <dgm:spPr/>
    </dgm:pt>
    <dgm:pt modelId="{DDBCB927-EDDD-4C81-B740-5D754FE7A271}" type="pres">
      <dgm:prSet presAssocID="{98E6BF82-7560-4381-B62D-2CCF1915327B}" presName="node" presStyleLbl="node1" presStyleIdx="1" presStyleCnt="5">
        <dgm:presLayoutVars>
          <dgm:bulletEnabled val="1"/>
        </dgm:presLayoutVars>
      </dgm:prSet>
      <dgm:spPr/>
    </dgm:pt>
    <dgm:pt modelId="{76E12B07-D8E0-43C4-AD6D-ACEF67E8EBC5}" type="pres">
      <dgm:prSet presAssocID="{8AF7ABCB-3DD5-42B9-9F4B-3FE5C7366ECB}" presName="sibTrans" presStyleCnt="0"/>
      <dgm:spPr/>
    </dgm:pt>
    <dgm:pt modelId="{99064765-92C4-49FF-BE34-44FA81D96A55}" type="pres">
      <dgm:prSet presAssocID="{654B34E3-1865-43B0-8119-57F1F8ED6540}" presName="node" presStyleLbl="node1" presStyleIdx="2" presStyleCnt="5">
        <dgm:presLayoutVars>
          <dgm:bulletEnabled val="1"/>
        </dgm:presLayoutVars>
      </dgm:prSet>
      <dgm:spPr/>
    </dgm:pt>
    <dgm:pt modelId="{6893B73E-63A5-42F9-A2FF-60751F39E056}" type="pres">
      <dgm:prSet presAssocID="{DA91C806-4C8B-44F2-A4AB-BAC34DDBED97}" presName="sibTrans" presStyleCnt="0"/>
      <dgm:spPr/>
    </dgm:pt>
    <dgm:pt modelId="{3506DC10-2CF6-4B19-93D1-CD7E28A609FC}" type="pres">
      <dgm:prSet presAssocID="{BB61D1C4-A879-4B00-B70F-BF86F2349F55}" presName="node" presStyleLbl="node1" presStyleIdx="3" presStyleCnt="5" custScaleX="106065" custScaleY="106725">
        <dgm:presLayoutVars>
          <dgm:bulletEnabled val="1"/>
        </dgm:presLayoutVars>
      </dgm:prSet>
      <dgm:spPr/>
    </dgm:pt>
    <dgm:pt modelId="{55B8191F-F5BC-460C-B402-46AD1770E23C}" type="pres">
      <dgm:prSet presAssocID="{372C8D44-13C9-464B-B5E5-CF328C22537B}" presName="sibTrans" presStyleCnt="0"/>
      <dgm:spPr/>
    </dgm:pt>
    <dgm:pt modelId="{39743552-BAD1-4548-9275-87A380166777}" type="pres">
      <dgm:prSet presAssocID="{433B1796-BBB1-4D3F-825F-2CBBC6E5E5D3}" presName="node" presStyleLbl="node1" presStyleIdx="4" presStyleCnt="5" custScaleX="108399" custScaleY="106725">
        <dgm:presLayoutVars>
          <dgm:bulletEnabled val="1"/>
        </dgm:presLayoutVars>
      </dgm:prSet>
      <dgm:spPr/>
    </dgm:pt>
  </dgm:ptLst>
  <dgm:cxnLst>
    <dgm:cxn modelId="{73C5ED07-C6F5-4F0B-A63B-6C1B2032DCBB}" srcId="{D19C1E63-E8E1-4C79-92E4-3ACD58ABAC07}" destId="{433B1796-BBB1-4D3F-825F-2CBBC6E5E5D3}" srcOrd="4" destOrd="0" parTransId="{64DE848E-20C0-4F82-96FC-70E120DFA407}" sibTransId="{15C5A3E2-FA4E-4EC8-A309-56DB4FE7BD56}"/>
    <dgm:cxn modelId="{E93E6A08-F34F-4A00-864B-62EFBBAB9985}" srcId="{D19C1E63-E8E1-4C79-92E4-3ACD58ABAC07}" destId="{654B34E3-1865-43B0-8119-57F1F8ED6540}" srcOrd="2" destOrd="0" parTransId="{08CEB18A-601E-4B2F-8FEB-52C1FFD16CBB}" sibTransId="{DA91C806-4C8B-44F2-A4AB-BAC34DDBED97}"/>
    <dgm:cxn modelId="{3979523E-5190-47CE-87B3-CC35F5464D38}" type="presOf" srcId="{654B34E3-1865-43B0-8119-57F1F8ED6540}" destId="{99064765-92C4-49FF-BE34-44FA81D96A55}" srcOrd="0" destOrd="0" presId="urn:microsoft.com/office/officeart/2005/8/layout/default"/>
    <dgm:cxn modelId="{CA6DD144-2E22-4976-9E0F-6874C701D22D}" type="presOf" srcId="{433B1796-BBB1-4D3F-825F-2CBBC6E5E5D3}" destId="{39743552-BAD1-4548-9275-87A380166777}" srcOrd="0" destOrd="0" presId="urn:microsoft.com/office/officeart/2005/8/layout/default"/>
    <dgm:cxn modelId="{3530464C-B22A-427F-A3CB-A5427354F08B}" type="presOf" srcId="{98E6BF82-7560-4381-B62D-2CCF1915327B}" destId="{DDBCB927-EDDD-4C81-B740-5D754FE7A271}" srcOrd="0" destOrd="0" presId="urn:microsoft.com/office/officeart/2005/8/layout/default"/>
    <dgm:cxn modelId="{6AFEC76E-B5CB-420A-98B6-EAA93225D919}" type="presOf" srcId="{0AEEF8CA-7DDA-46B0-804F-E2334E353FA7}" destId="{DD23132E-14A8-46D5-9718-AAD8A0B36263}" srcOrd="0" destOrd="0" presId="urn:microsoft.com/office/officeart/2005/8/layout/default"/>
    <dgm:cxn modelId="{E9200B6F-4CCB-48D2-AA61-366678623554}" srcId="{D19C1E63-E8E1-4C79-92E4-3ACD58ABAC07}" destId="{BB61D1C4-A879-4B00-B70F-BF86F2349F55}" srcOrd="3" destOrd="0" parTransId="{423707DE-A2C6-411A-8789-5E9A9679992C}" sibTransId="{372C8D44-13C9-464B-B5E5-CF328C22537B}"/>
    <dgm:cxn modelId="{86C7FE57-E759-4427-B326-603BB06ED28F}" type="presOf" srcId="{D19C1E63-E8E1-4C79-92E4-3ACD58ABAC07}" destId="{C7A5D3C5-7573-4F5F-A7E0-C25E4D96CEA7}" srcOrd="0" destOrd="0" presId="urn:microsoft.com/office/officeart/2005/8/layout/default"/>
    <dgm:cxn modelId="{31E3255A-9579-4E13-ABE9-638200119F1F}" type="presOf" srcId="{BB61D1C4-A879-4B00-B70F-BF86F2349F55}" destId="{3506DC10-2CF6-4B19-93D1-CD7E28A609FC}" srcOrd="0" destOrd="0" presId="urn:microsoft.com/office/officeart/2005/8/layout/default"/>
    <dgm:cxn modelId="{95A1F4DB-C5DB-42EB-9F57-A66D6BDAF968}" srcId="{D19C1E63-E8E1-4C79-92E4-3ACD58ABAC07}" destId="{98E6BF82-7560-4381-B62D-2CCF1915327B}" srcOrd="1" destOrd="0" parTransId="{AA7A17A5-471A-421E-8EDE-3293484D3C32}" sibTransId="{8AF7ABCB-3DD5-42B9-9F4B-3FE5C7366ECB}"/>
    <dgm:cxn modelId="{F7A14BE3-5016-4104-AEDE-DD31CD00B899}" srcId="{D19C1E63-E8E1-4C79-92E4-3ACD58ABAC07}" destId="{0AEEF8CA-7DDA-46B0-804F-E2334E353FA7}" srcOrd="0" destOrd="0" parTransId="{46BC3A00-E0F5-4F05-BF97-0173A596846D}" sibTransId="{E67E4012-C0EB-4EBB-B3A5-676CFE84DF7E}"/>
    <dgm:cxn modelId="{7788A3A8-BE4F-43E8-894F-C9CDCC7E13F6}" type="presParOf" srcId="{C7A5D3C5-7573-4F5F-A7E0-C25E4D96CEA7}" destId="{DD23132E-14A8-46D5-9718-AAD8A0B36263}" srcOrd="0" destOrd="0" presId="urn:microsoft.com/office/officeart/2005/8/layout/default"/>
    <dgm:cxn modelId="{C52AA6B4-51DF-44CF-95E9-8F9286283E3B}" type="presParOf" srcId="{C7A5D3C5-7573-4F5F-A7E0-C25E4D96CEA7}" destId="{FCFE1234-5269-4C1F-8DDE-4E383743C949}" srcOrd="1" destOrd="0" presId="urn:microsoft.com/office/officeart/2005/8/layout/default"/>
    <dgm:cxn modelId="{5467E623-F3CD-409B-9327-81E9F7C15ADA}" type="presParOf" srcId="{C7A5D3C5-7573-4F5F-A7E0-C25E4D96CEA7}" destId="{DDBCB927-EDDD-4C81-B740-5D754FE7A271}" srcOrd="2" destOrd="0" presId="urn:microsoft.com/office/officeart/2005/8/layout/default"/>
    <dgm:cxn modelId="{933E6AA3-BDC2-4F39-8D13-F47CD0EBADB6}" type="presParOf" srcId="{C7A5D3C5-7573-4F5F-A7E0-C25E4D96CEA7}" destId="{76E12B07-D8E0-43C4-AD6D-ACEF67E8EBC5}" srcOrd="3" destOrd="0" presId="urn:microsoft.com/office/officeart/2005/8/layout/default"/>
    <dgm:cxn modelId="{690168BD-600F-45FA-8733-9AC672AE1546}" type="presParOf" srcId="{C7A5D3C5-7573-4F5F-A7E0-C25E4D96CEA7}" destId="{99064765-92C4-49FF-BE34-44FA81D96A55}" srcOrd="4" destOrd="0" presId="urn:microsoft.com/office/officeart/2005/8/layout/default"/>
    <dgm:cxn modelId="{1E4FFFFC-8F22-4667-A357-34A44B862765}" type="presParOf" srcId="{C7A5D3C5-7573-4F5F-A7E0-C25E4D96CEA7}" destId="{6893B73E-63A5-42F9-A2FF-60751F39E056}" srcOrd="5" destOrd="0" presId="urn:microsoft.com/office/officeart/2005/8/layout/default"/>
    <dgm:cxn modelId="{9B147492-3620-4550-9D01-3A30491261CD}" type="presParOf" srcId="{C7A5D3C5-7573-4F5F-A7E0-C25E4D96CEA7}" destId="{3506DC10-2CF6-4B19-93D1-CD7E28A609FC}" srcOrd="6" destOrd="0" presId="urn:microsoft.com/office/officeart/2005/8/layout/default"/>
    <dgm:cxn modelId="{A1470DBA-227E-44AA-A161-F9CFE274A290}" type="presParOf" srcId="{C7A5D3C5-7573-4F5F-A7E0-C25E4D96CEA7}" destId="{55B8191F-F5BC-460C-B402-46AD1770E23C}" srcOrd="7" destOrd="0" presId="urn:microsoft.com/office/officeart/2005/8/layout/default"/>
    <dgm:cxn modelId="{387721C5-FF4C-46F9-827E-32AA8448D915}" type="presParOf" srcId="{C7A5D3C5-7573-4F5F-A7E0-C25E4D96CEA7}" destId="{39743552-BAD1-4548-9275-87A38016677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B1A6DA2-2F5F-4A1B-8910-6D6EF68093E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7D3EF97-3994-4721-885B-06450A710442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pl-PL" sz="1600" dirty="0"/>
            <a:t>Do każdego wiersza z wydatkiem załączam dokument księgowy, opis dokumentu, potwierdzenie płatności, protokół. Jeżeli brak danych </a:t>
          </a:r>
          <a:br>
            <a:rPr lang="pl-PL" sz="1600" dirty="0"/>
          </a:br>
          <a:r>
            <a:rPr lang="pl-PL" sz="1600" dirty="0"/>
            <a:t>o procedurze wyboru w </a:t>
          </a:r>
          <a:r>
            <a:rPr lang="pl-PL" sz="1600" baseline="0" dirty="0"/>
            <a:t>module</a:t>
          </a:r>
          <a:r>
            <a:rPr lang="pl-PL" sz="1600" dirty="0"/>
            <a:t> „Zamówienia publiczne”, przedstawiam procedurę wyboru oraz zawarty kontrakt </a:t>
          </a:r>
        </a:p>
      </dgm:t>
    </dgm:pt>
    <dgm:pt modelId="{677D51C4-B263-41BB-A2D2-10A07EDB62FF}" type="parTrans" cxnId="{19F2A5E3-9724-44A5-8233-94658F404DF3}">
      <dgm:prSet/>
      <dgm:spPr/>
      <dgm:t>
        <a:bodyPr/>
        <a:lstStyle/>
        <a:p>
          <a:endParaRPr lang="pl-PL"/>
        </a:p>
      </dgm:t>
    </dgm:pt>
    <dgm:pt modelId="{E8AB57D9-D986-4FE3-9719-938B10C76AD0}" type="sibTrans" cxnId="{19F2A5E3-9724-44A5-8233-94658F404DF3}">
      <dgm:prSet/>
      <dgm:spPr/>
      <dgm:t>
        <a:bodyPr/>
        <a:lstStyle/>
        <a:p>
          <a:endParaRPr lang="pl-PL"/>
        </a:p>
      </dgm:t>
    </dgm:pt>
    <dgm:pt modelId="{26B1FF82-6E43-4106-BD71-F08841F77EEE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pl-PL" sz="1600" dirty="0"/>
            <a:t>W polu „Uwagi” wskazuję, czy wydatek to:</a:t>
          </a:r>
        </a:p>
        <a:p>
          <a:r>
            <a:rPr lang="pl-PL" sz="1600" dirty="0"/>
            <a:t>- rozliczenie zaliczki</a:t>
          </a:r>
        </a:p>
        <a:p>
          <a:r>
            <a:rPr lang="pl-PL" sz="1600" dirty="0"/>
            <a:t>- refundacja wydatku</a:t>
          </a:r>
        </a:p>
        <a:p>
          <a:r>
            <a:rPr lang="pl-PL" sz="1600" dirty="0"/>
            <a:t>Jeżeli jeden dokument księgowy stanowi rozliczenie zaliczki oraz refundację, wykaż formę rozliczenia dofinansowania </a:t>
          </a:r>
          <a:br>
            <a:rPr lang="pl-PL" sz="1600" dirty="0"/>
          </a:br>
          <a:r>
            <a:rPr lang="pl-PL" sz="1600" u="sng" dirty="0"/>
            <a:t>w dwóch odrębnych pozycjach</a:t>
          </a:r>
          <a:endParaRPr lang="pl-PL" sz="1600" dirty="0"/>
        </a:p>
      </dgm:t>
    </dgm:pt>
    <dgm:pt modelId="{577A4192-8E9F-4311-8601-FD96C0AEE839}" type="parTrans" cxnId="{6135A5F3-259E-432D-9339-6DDD3977F6D6}">
      <dgm:prSet/>
      <dgm:spPr/>
      <dgm:t>
        <a:bodyPr/>
        <a:lstStyle/>
        <a:p>
          <a:endParaRPr lang="pl-PL"/>
        </a:p>
      </dgm:t>
    </dgm:pt>
    <dgm:pt modelId="{0DE14C44-0F49-47D1-8E85-AB219A034808}" type="sibTrans" cxnId="{6135A5F3-259E-432D-9339-6DDD3977F6D6}">
      <dgm:prSet/>
      <dgm:spPr/>
      <dgm:t>
        <a:bodyPr/>
        <a:lstStyle/>
        <a:p>
          <a:endParaRPr lang="pl-PL"/>
        </a:p>
      </dgm:t>
    </dgm:pt>
    <dgm:pt modelId="{3525AB90-E07B-4829-A4C2-B851525A3276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pl-PL" sz="1600" dirty="0"/>
            <a:t>Rozgrupuj wydatki z jednaj faktury </a:t>
          </a:r>
          <a:br>
            <a:rPr lang="pl-PL" sz="1600" dirty="0"/>
          </a:br>
          <a:r>
            <a:rPr lang="pl-PL" sz="1600" dirty="0"/>
            <a:t>w podziale na stawki VAT</a:t>
          </a:r>
        </a:p>
        <a:p>
          <a:r>
            <a:rPr lang="pl-PL" sz="1600" u="sng" dirty="0"/>
            <a:t>Nie tworzę odrębnych pozycji</a:t>
          </a:r>
        </a:p>
        <a:p>
          <a:r>
            <a:rPr lang="pl-PL" sz="1600" dirty="0"/>
            <a:t>Wydatki z różną stawką VAT wykazuję </a:t>
          </a:r>
          <a:br>
            <a:rPr lang="pl-PL" sz="1600" dirty="0"/>
          </a:br>
          <a:r>
            <a:rPr lang="pl-PL" sz="1600" dirty="0"/>
            <a:t>w podwierszach</a:t>
          </a:r>
        </a:p>
        <a:p>
          <a:r>
            <a:rPr lang="pl-PL" sz="1600" dirty="0"/>
            <a:t>W polu „Uwagi” wskazuję od jakiej kwoty została naliczona odpowiednia stawka VAT</a:t>
          </a:r>
        </a:p>
      </dgm:t>
    </dgm:pt>
    <dgm:pt modelId="{C798C01F-6F5D-4D43-9D82-3284E35DF5E1}" type="parTrans" cxnId="{84A9B958-3EA8-4B17-88EC-1F9DEEA2CD03}">
      <dgm:prSet/>
      <dgm:spPr/>
      <dgm:t>
        <a:bodyPr/>
        <a:lstStyle/>
        <a:p>
          <a:endParaRPr lang="pl-PL"/>
        </a:p>
      </dgm:t>
    </dgm:pt>
    <dgm:pt modelId="{7CB34D45-9CAE-4C74-91EE-1ED3544E81E7}" type="sibTrans" cxnId="{84A9B958-3EA8-4B17-88EC-1F9DEEA2CD03}">
      <dgm:prSet/>
      <dgm:spPr/>
      <dgm:t>
        <a:bodyPr/>
        <a:lstStyle/>
        <a:p>
          <a:endParaRPr lang="pl-PL"/>
        </a:p>
      </dgm:t>
    </dgm:pt>
    <dgm:pt modelId="{80BDF2EF-F153-4039-AA74-4F9CD3962AFE}" type="pres">
      <dgm:prSet presAssocID="{FB1A6DA2-2F5F-4A1B-8910-6D6EF68093EB}" presName="diagram" presStyleCnt="0">
        <dgm:presLayoutVars>
          <dgm:dir/>
          <dgm:resizeHandles val="exact"/>
        </dgm:presLayoutVars>
      </dgm:prSet>
      <dgm:spPr/>
    </dgm:pt>
    <dgm:pt modelId="{0EADB17B-E913-40AB-B20B-EF6998C7F6D0}" type="pres">
      <dgm:prSet presAssocID="{67D3EF97-3994-4721-885B-06450A710442}" presName="node" presStyleLbl="node1" presStyleIdx="0" presStyleCnt="3" custLinFactNeighborX="-1817" custLinFactNeighborY="6025">
        <dgm:presLayoutVars>
          <dgm:bulletEnabled val="1"/>
        </dgm:presLayoutVars>
      </dgm:prSet>
      <dgm:spPr/>
    </dgm:pt>
    <dgm:pt modelId="{BCF082AE-CADD-44CA-974A-997BAA85F509}" type="pres">
      <dgm:prSet presAssocID="{E8AB57D9-D986-4FE3-9719-938B10C76AD0}" presName="sibTrans" presStyleCnt="0"/>
      <dgm:spPr/>
    </dgm:pt>
    <dgm:pt modelId="{E099C9D2-3BDF-4945-86AB-B05017ED9DE2}" type="pres">
      <dgm:prSet presAssocID="{26B1FF82-6E43-4106-BD71-F08841F77EEE}" presName="node" presStyleLbl="node1" presStyleIdx="1" presStyleCnt="3" custLinFactNeighborX="-1127" custLinFactNeighborY="6025">
        <dgm:presLayoutVars>
          <dgm:bulletEnabled val="1"/>
        </dgm:presLayoutVars>
      </dgm:prSet>
      <dgm:spPr/>
    </dgm:pt>
    <dgm:pt modelId="{DCED9538-DEBB-47B9-B9EC-0BD119F877E2}" type="pres">
      <dgm:prSet presAssocID="{0DE14C44-0F49-47D1-8E85-AB219A034808}" presName="sibTrans" presStyleCnt="0"/>
      <dgm:spPr/>
    </dgm:pt>
    <dgm:pt modelId="{1EE91CB3-10FD-4912-A7E4-E12AA21EE4AD}" type="pres">
      <dgm:prSet presAssocID="{3525AB90-E07B-4829-A4C2-B851525A3276}" presName="node" presStyleLbl="node1" presStyleIdx="2" presStyleCnt="3">
        <dgm:presLayoutVars>
          <dgm:bulletEnabled val="1"/>
        </dgm:presLayoutVars>
      </dgm:prSet>
      <dgm:spPr/>
    </dgm:pt>
  </dgm:ptLst>
  <dgm:cxnLst>
    <dgm:cxn modelId="{2E516411-1690-41CC-B0FB-F78CD3766E25}" type="presOf" srcId="{3525AB90-E07B-4829-A4C2-B851525A3276}" destId="{1EE91CB3-10FD-4912-A7E4-E12AA21EE4AD}" srcOrd="0" destOrd="0" presId="urn:microsoft.com/office/officeart/2005/8/layout/default"/>
    <dgm:cxn modelId="{E6B7E348-B554-469B-B76C-D73E66BE9DC5}" type="presOf" srcId="{67D3EF97-3994-4721-885B-06450A710442}" destId="{0EADB17B-E913-40AB-B20B-EF6998C7F6D0}" srcOrd="0" destOrd="0" presId="urn:microsoft.com/office/officeart/2005/8/layout/default"/>
    <dgm:cxn modelId="{D739186D-01C9-46FE-AFB1-78F8F8178C13}" type="presOf" srcId="{FB1A6DA2-2F5F-4A1B-8910-6D6EF68093EB}" destId="{80BDF2EF-F153-4039-AA74-4F9CD3962AFE}" srcOrd="0" destOrd="0" presId="urn:microsoft.com/office/officeart/2005/8/layout/default"/>
    <dgm:cxn modelId="{84A9B958-3EA8-4B17-88EC-1F9DEEA2CD03}" srcId="{FB1A6DA2-2F5F-4A1B-8910-6D6EF68093EB}" destId="{3525AB90-E07B-4829-A4C2-B851525A3276}" srcOrd="2" destOrd="0" parTransId="{C798C01F-6F5D-4D43-9D82-3284E35DF5E1}" sibTransId="{7CB34D45-9CAE-4C74-91EE-1ED3544E81E7}"/>
    <dgm:cxn modelId="{8CB605BB-BE72-4A58-B23B-A9BD283EA299}" type="presOf" srcId="{26B1FF82-6E43-4106-BD71-F08841F77EEE}" destId="{E099C9D2-3BDF-4945-86AB-B05017ED9DE2}" srcOrd="0" destOrd="0" presId="urn:microsoft.com/office/officeart/2005/8/layout/default"/>
    <dgm:cxn modelId="{19F2A5E3-9724-44A5-8233-94658F404DF3}" srcId="{FB1A6DA2-2F5F-4A1B-8910-6D6EF68093EB}" destId="{67D3EF97-3994-4721-885B-06450A710442}" srcOrd="0" destOrd="0" parTransId="{677D51C4-B263-41BB-A2D2-10A07EDB62FF}" sibTransId="{E8AB57D9-D986-4FE3-9719-938B10C76AD0}"/>
    <dgm:cxn modelId="{6135A5F3-259E-432D-9339-6DDD3977F6D6}" srcId="{FB1A6DA2-2F5F-4A1B-8910-6D6EF68093EB}" destId="{26B1FF82-6E43-4106-BD71-F08841F77EEE}" srcOrd="1" destOrd="0" parTransId="{577A4192-8E9F-4311-8601-FD96C0AEE839}" sibTransId="{0DE14C44-0F49-47D1-8E85-AB219A034808}"/>
    <dgm:cxn modelId="{FD8C64CF-A7EB-4DC6-BAAE-390E0A822A24}" type="presParOf" srcId="{80BDF2EF-F153-4039-AA74-4F9CD3962AFE}" destId="{0EADB17B-E913-40AB-B20B-EF6998C7F6D0}" srcOrd="0" destOrd="0" presId="urn:microsoft.com/office/officeart/2005/8/layout/default"/>
    <dgm:cxn modelId="{27A4369A-6764-4C2A-97D8-2C1FADBC55C7}" type="presParOf" srcId="{80BDF2EF-F153-4039-AA74-4F9CD3962AFE}" destId="{BCF082AE-CADD-44CA-974A-997BAA85F509}" srcOrd="1" destOrd="0" presId="urn:microsoft.com/office/officeart/2005/8/layout/default"/>
    <dgm:cxn modelId="{B0291049-B273-4202-AFAB-EB2502D8BABB}" type="presParOf" srcId="{80BDF2EF-F153-4039-AA74-4F9CD3962AFE}" destId="{E099C9D2-3BDF-4945-86AB-B05017ED9DE2}" srcOrd="2" destOrd="0" presId="urn:microsoft.com/office/officeart/2005/8/layout/default"/>
    <dgm:cxn modelId="{F982DFCE-54AA-48CB-888C-C9B5E4AFEFCC}" type="presParOf" srcId="{80BDF2EF-F153-4039-AA74-4F9CD3962AFE}" destId="{DCED9538-DEBB-47B9-B9EC-0BD119F877E2}" srcOrd="3" destOrd="0" presId="urn:microsoft.com/office/officeart/2005/8/layout/default"/>
    <dgm:cxn modelId="{3B6D3E5C-0F2E-4276-8776-76FBB62E8F26}" type="presParOf" srcId="{80BDF2EF-F153-4039-AA74-4F9CD3962AFE}" destId="{1EE91CB3-10FD-4912-A7E4-E12AA21EE4AD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9313C78-8C60-46E6-99A6-DC60931C59F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15AD619-1DA2-4217-9EE6-982022A045A7}">
      <dgm:prSet phldrT="[Tekst]"/>
      <dgm:spPr>
        <a:solidFill>
          <a:schemeClr val="accent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l-PL" b="1" dirty="0"/>
            <a:t>Korekta finansowa – w wyniku naruszenia ustawy Pzp Instytucja Pośrednicząca nałożyła 10% korektę na postępowanie związane z zakupem aparatury medycznej  </a:t>
          </a:r>
        </a:p>
      </dgm:t>
    </dgm:pt>
    <dgm:pt modelId="{3D189691-98A5-441F-980F-8435439DDDFA}" type="parTrans" cxnId="{2E2EC592-EFC8-48AB-A12A-0A8EC7488EE3}">
      <dgm:prSet/>
      <dgm:spPr/>
      <dgm:t>
        <a:bodyPr/>
        <a:lstStyle/>
        <a:p>
          <a:endParaRPr lang="pl-PL"/>
        </a:p>
      </dgm:t>
    </dgm:pt>
    <dgm:pt modelId="{4B01A7C6-1E93-4E1D-8A00-15DEF88BEE76}" type="sibTrans" cxnId="{2E2EC592-EFC8-48AB-A12A-0A8EC7488EE3}">
      <dgm:prSet/>
      <dgm:spPr/>
      <dgm:t>
        <a:bodyPr/>
        <a:lstStyle/>
        <a:p>
          <a:endParaRPr lang="pl-PL"/>
        </a:p>
      </dgm:t>
    </dgm:pt>
    <dgm:pt modelId="{BD15A67D-48F9-42A1-B06E-5A71A00D2E6E}">
      <dgm:prSet phldrT="[Tekst]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l-PL" b="1" u="sng" dirty="0"/>
            <a:t>korekta nałożona na etapie weryfikacji wniosku o płatność </a:t>
          </a:r>
          <a:r>
            <a:rPr lang="pl-PL" dirty="0"/>
            <a:t>– jeżeli brak innych błędów, opiekun sam dokonuje korekty wniosku, pomniejszając wydatki w polu „Kwalifikowalne” </a:t>
          </a:r>
          <a:br>
            <a:rPr lang="pl-PL" dirty="0"/>
          </a:br>
          <a:r>
            <a:rPr lang="pl-PL" dirty="0"/>
            <a:t>oraz „Dofinansowanie”. Kwota w polu „Ogólne” pozostaje bez zmian</a:t>
          </a:r>
        </a:p>
      </dgm:t>
    </dgm:pt>
    <dgm:pt modelId="{2821A3E8-0B3D-4C67-9DB6-78EC3D0D1C7C}" type="parTrans" cxnId="{AD2CA27F-99F6-4A07-B9E5-595408851823}">
      <dgm:prSet/>
      <dgm:spPr/>
      <dgm:t>
        <a:bodyPr/>
        <a:lstStyle/>
        <a:p>
          <a:endParaRPr lang="pl-PL"/>
        </a:p>
      </dgm:t>
    </dgm:pt>
    <dgm:pt modelId="{BB23770B-D79C-438F-8741-A6F8E8CDF1E8}" type="sibTrans" cxnId="{AD2CA27F-99F6-4A07-B9E5-595408851823}">
      <dgm:prSet/>
      <dgm:spPr/>
      <dgm:t>
        <a:bodyPr/>
        <a:lstStyle/>
        <a:p>
          <a:endParaRPr lang="pl-PL"/>
        </a:p>
      </dgm:t>
    </dgm:pt>
    <dgm:pt modelId="{65BBA417-0661-4E49-9C61-C617B1573ABF}">
      <dgm:prSet phldrT="[Tekst]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l-PL" b="1" u="sng" dirty="0"/>
            <a:t>korekta nałożona przed złożeniem wniosku o płatność </a:t>
          </a:r>
          <a:r>
            <a:rPr lang="pl-PL" dirty="0"/>
            <a:t>– Beneficjent </a:t>
          </a:r>
          <a:br>
            <a:rPr lang="pl-PL" dirty="0"/>
          </a:br>
          <a:r>
            <a:rPr lang="pl-PL" dirty="0"/>
            <a:t>w polu „Ogólne” wpisuje kwotę bez uwzględnienia korekty, w polach „Kwalifikowalne” oraz „Dofinansowanie” wydatek musi zostać pomniejszony o nałożoną korektę. W polu „Uwagi” wskazuję, że różnica pomiędzy kwotą ogółem a kwalifikowalną wynika z 10% korekty  </a:t>
          </a:r>
        </a:p>
      </dgm:t>
    </dgm:pt>
    <dgm:pt modelId="{CCCA61D6-95D5-4319-854F-F3AACCB51877}" type="parTrans" cxnId="{298AEBB2-AC2C-4C99-A0EC-E8DA324F7151}">
      <dgm:prSet/>
      <dgm:spPr/>
      <dgm:t>
        <a:bodyPr/>
        <a:lstStyle/>
        <a:p>
          <a:endParaRPr lang="pl-PL"/>
        </a:p>
      </dgm:t>
    </dgm:pt>
    <dgm:pt modelId="{DFD314F6-C107-4AFD-8F72-AAABDA0797CC}" type="sibTrans" cxnId="{298AEBB2-AC2C-4C99-A0EC-E8DA324F7151}">
      <dgm:prSet/>
      <dgm:spPr/>
      <dgm:t>
        <a:bodyPr/>
        <a:lstStyle/>
        <a:p>
          <a:endParaRPr lang="pl-PL"/>
        </a:p>
      </dgm:t>
    </dgm:pt>
    <dgm:pt modelId="{1EC6FD8B-073F-4ABF-8C27-8000804ED91B}">
      <dgm:prSet phldrT="[Tekst]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l-PL" dirty="0"/>
            <a:t>w sytuacji, gdy Beneficjent zawrze we wniosku o płatność wydatek, który w wyniku uprzedniej kontroli został uznany za nieprawidłowy/bez uwzględnienia korekty finansowej, IP ocenia, </a:t>
          </a:r>
          <a:r>
            <a:rPr lang="pl-PL" b="1" u="sng" dirty="0"/>
            <a:t>czy nie zachodzą przesłanki podejrzenia popełnienia przestępstwa   </a:t>
          </a:r>
        </a:p>
      </dgm:t>
    </dgm:pt>
    <dgm:pt modelId="{5A7AFBEF-12EA-47A3-8547-BE24FD0D6C23}" type="sibTrans" cxnId="{B54535CD-102E-4712-9447-5A4C9A23CBBF}">
      <dgm:prSet/>
      <dgm:spPr/>
      <dgm:t>
        <a:bodyPr/>
        <a:lstStyle/>
        <a:p>
          <a:endParaRPr lang="pl-PL"/>
        </a:p>
      </dgm:t>
    </dgm:pt>
    <dgm:pt modelId="{D8789409-02D3-458B-9854-45D29087D95B}" type="parTrans" cxnId="{B54535CD-102E-4712-9447-5A4C9A23CBBF}">
      <dgm:prSet/>
      <dgm:spPr/>
      <dgm:t>
        <a:bodyPr/>
        <a:lstStyle/>
        <a:p>
          <a:endParaRPr lang="pl-PL"/>
        </a:p>
      </dgm:t>
    </dgm:pt>
    <dgm:pt modelId="{302816B4-9036-4141-A7A7-F782E32DF588}" type="pres">
      <dgm:prSet presAssocID="{39313C78-8C60-46E6-99A6-DC60931C59F4}" presName="Name0" presStyleCnt="0">
        <dgm:presLayoutVars>
          <dgm:dir/>
          <dgm:animLvl val="lvl"/>
          <dgm:resizeHandles val="exact"/>
        </dgm:presLayoutVars>
      </dgm:prSet>
      <dgm:spPr/>
    </dgm:pt>
    <dgm:pt modelId="{572960B6-628C-4B15-88EE-9EA447A8B9E5}" type="pres">
      <dgm:prSet presAssocID="{D15AD619-1DA2-4217-9EE6-982022A045A7}" presName="composite" presStyleCnt="0"/>
      <dgm:spPr/>
    </dgm:pt>
    <dgm:pt modelId="{AD414EEC-A50D-4CD9-8304-8E0E82B4A45E}" type="pres">
      <dgm:prSet presAssocID="{D15AD619-1DA2-4217-9EE6-982022A045A7}" presName="parTx" presStyleLbl="alignNode1" presStyleIdx="0" presStyleCnt="1" custScaleY="101182">
        <dgm:presLayoutVars>
          <dgm:chMax val="0"/>
          <dgm:chPref val="0"/>
          <dgm:bulletEnabled val="1"/>
        </dgm:presLayoutVars>
      </dgm:prSet>
      <dgm:spPr/>
    </dgm:pt>
    <dgm:pt modelId="{31811A38-5445-4170-813D-B75A31BD291D}" type="pres">
      <dgm:prSet presAssocID="{D15AD619-1DA2-4217-9EE6-982022A045A7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25355D22-2798-4F69-BFA7-3A8240324C55}" type="presOf" srcId="{65BBA417-0661-4E49-9C61-C617B1573ABF}" destId="{31811A38-5445-4170-813D-B75A31BD291D}" srcOrd="0" destOrd="1" presId="urn:microsoft.com/office/officeart/2005/8/layout/hList1"/>
    <dgm:cxn modelId="{14A11266-219B-4D7C-9F8F-50A7F0926DD0}" type="presOf" srcId="{39313C78-8C60-46E6-99A6-DC60931C59F4}" destId="{302816B4-9036-4141-A7A7-F782E32DF588}" srcOrd="0" destOrd="0" presId="urn:microsoft.com/office/officeart/2005/8/layout/hList1"/>
    <dgm:cxn modelId="{AD2CA27F-99F6-4A07-B9E5-595408851823}" srcId="{D15AD619-1DA2-4217-9EE6-982022A045A7}" destId="{BD15A67D-48F9-42A1-B06E-5A71A00D2E6E}" srcOrd="0" destOrd="0" parTransId="{2821A3E8-0B3D-4C67-9DB6-78EC3D0D1C7C}" sibTransId="{BB23770B-D79C-438F-8741-A6F8E8CDF1E8}"/>
    <dgm:cxn modelId="{C9747689-30B9-461F-8B03-87E698F64368}" type="presOf" srcId="{1EC6FD8B-073F-4ABF-8C27-8000804ED91B}" destId="{31811A38-5445-4170-813D-B75A31BD291D}" srcOrd="0" destOrd="2" presId="urn:microsoft.com/office/officeart/2005/8/layout/hList1"/>
    <dgm:cxn modelId="{46CE718B-6B40-4223-BF44-14958C7282B7}" type="presOf" srcId="{BD15A67D-48F9-42A1-B06E-5A71A00D2E6E}" destId="{31811A38-5445-4170-813D-B75A31BD291D}" srcOrd="0" destOrd="0" presId="urn:microsoft.com/office/officeart/2005/8/layout/hList1"/>
    <dgm:cxn modelId="{2E2EC592-EFC8-48AB-A12A-0A8EC7488EE3}" srcId="{39313C78-8C60-46E6-99A6-DC60931C59F4}" destId="{D15AD619-1DA2-4217-9EE6-982022A045A7}" srcOrd="0" destOrd="0" parTransId="{3D189691-98A5-441F-980F-8435439DDDFA}" sibTransId="{4B01A7C6-1E93-4E1D-8A00-15DEF88BEE76}"/>
    <dgm:cxn modelId="{298AEBB2-AC2C-4C99-A0EC-E8DA324F7151}" srcId="{D15AD619-1DA2-4217-9EE6-982022A045A7}" destId="{65BBA417-0661-4E49-9C61-C617B1573ABF}" srcOrd="1" destOrd="0" parTransId="{CCCA61D6-95D5-4319-854F-F3AACCB51877}" sibTransId="{DFD314F6-C107-4AFD-8F72-AAABDA0797CC}"/>
    <dgm:cxn modelId="{B54535CD-102E-4712-9447-5A4C9A23CBBF}" srcId="{D15AD619-1DA2-4217-9EE6-982022A045A7}" destId="{1EC6FD8B-073F-4ABF-8C27-8000804ED91B}" srcOrd="2" destOrd="0" parTransId="{D8789409-02D3-458B-9854-45D29087D95B}" sibTransId="{5A7AFBEF-12EA-47A3-8547-BE24FD0D6C23}"/>
    <dgm:cxn modelId="{5B8ACBCF-505E-4C83-AE18-731AC291A558}" type="presOf" srcId="{D15AD619-1DA2-4217-9EE6-982022A045A7}" destId="{AD414EEC-A50D-4CD9-8304-8E0E82B4A45E}" srcOrd="0" destOrd="0" presId="urn:microsoft.com/office/officeart/2005/8/layout/hList1"/>
    <dgm:cxn modelId="{45C0DACA-4CCF-4B25-8B23-F1D0CCDE22BE}" type="presParOf" srcId="{302816B4-9036-4141-A7A7-F782E32DF588}" destId="{572960B6-628C-4B15-88EE-9EA447A8B9E5}" srcOrd="0" destOrd="0" presId="urn:microsoft.com/office/officeart/2005/8/layout/hList1"/>
    <dgm:cxn modelId="{03B1C461-9416-4CB1-A3E2-B337B2821B5C}" type="presParOf" srcId="{572960B6-628C-4B15-88EE-9EA447A8B9E5}" destId="{AD414EEC-A50D-4CD9-8304-8E0E82B4A45E}" srcOrd="0" destOrd="0" presId="urn:microsoft.com/office/officeart/2005/8/layout/hList1"/>
    <dgm:cxn modelId="{652F1D78-B4A2-488B-8A31-E5B51444BDFA}" type="presParOf" srcId="{572960B6-628C-4B15-88EE-9EA447A8B9E5}" destId="{31811A38-5445-4170-813D-B75A31BD291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222122-F434-4D35-B136-DAF4AF4C1EEC}">
      <dsp:nvSpPr>
        <dsp:cNvPr id="0" name=""/>
        <dsp:cNvSpPr/>
      </dsp:nvSpPr>
      <dsp:spPr>
        <a:xfrm>
          <a:off x="3403329" y="1115"/>
          <a:ext cx="1760607" cy="748616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solidFill>
                <a:schemeClr val="tx1"/>
              </a:solidFill>
            </a:rPr>
            <a:t>Czy wydatek został przewidziany we wniosku o dofinansowanie</a:t>
          </a:r>
        </a:p>
      </dsp:txBody>
      <dsp:txXfrm>
        <a:off x="3439873" y="37659"/>
        <a:ext cx="1687519" cy="675528"/>
      </dsp:txXfrm>
    </dsp:sp>
    <dsp:sp modelId="{775E2B0B-82AB-4391-93B1-105726675113}">
      <dsp:nvSpPr>
        <dsp:cNvPr id="0" name=""/>
        <dsp:cNvSpPr/>
      </dsp:nvSpPr>
      <dsp:spPr>
        <a:xfrm>
          <a:off x="2519544" y="375423"/>
          <a:ext cx="3528178" cy="3528178"/>
        </a:xfrm>
        <a:custGeom>
          <a:avLst/>
          <a:gdLst/>
          <a:ahLst/>
          <a:cxnLst/>
          <a:rect l="0" t="0" r="0" b="0"/>
          <a:pathLst>
            <a:path>
              <a:moveTo>
                <a:pt x="2648289" y="237589"/>
              </a:moveTo>
              <a:arcTo wR="1764089" hR="1764089" stAng="18004852" swAng="86161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C443D9-3EAF-488B-88EA-2C59C384FF03}">
      <dsp:nvSpPr>
        <dsp:cNvPr id="0" name=""/>
        <dsp:cNvSpPr/>
      </dsp:nvSpPr>
      <dsp:spPr>
        <a:xfrm>
          <a:off x="4993280" y="883159"/>
          <a:ext cx="1636199" cy="748616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solidFill>
                <a:schemeClr val="tx1"/>
              </a:solidFill>
            </a:rPr>
            <a:t>Zgodność z przepisami prawa wspólnotowego </a:t>
          </a:r>
          <a:br>
            <a:rPr lang="pl-PL" sz="1200" b="1" kern="1200" dirty="0">
              <a:solidFill>
                <a:schemeClr val="tx1"/>
              </a:solidFill>
            </a:rPr>
          </a:br>
          <a:r>
            <a:rPr lang="pl-PL" sz="1200" b="1" kern="1200" dirty="0">
              <a:solidFill>
                <a:schemeClr val="tx1"/>
              </a:solidFill>
            </a:rPr>
            <a:t>i krajowego</a:t>
          </a:r>
        </a:p>
      </dsp:txBody>
      <dsp:txXfrm>
        <a:off x="5029824" y="919703"/>
        <a:ext cx="1563111" cy="675528"/>
      </dsp:txXfrm>
    </dsp:sp>
    <dsp:sp modelId="{C2CBAF93-4440-44A0-BDDA-6358F261A06B}">
      <dsp:nvSpPr>
        <dsp:cNvPr id="0" name=""/>
        <dsp:cNvSpPr/>
      </dsp:nvSpPr>
      <dsp:spPr>
        <a:xfrm>
          <a:off x="2519544" y="375423"/>
          <a:ext cx="3528178" cy="3528178"/>
        </a:xfrm>
        <a:custGeom>
          <a:avLst/>
          <a:gdLst/>
          <a:ahLst/>
          <a:cxnLst/>
          <a:rect l="0" t="0" r="0" b="0"/>
          <a:pathLst>
            <a:path>
              <a:moveTo>
                <a:pt x="3456426" y="1266086"/>
              </a:moveTo>
              <a:arcTo wR="1764089" hR="1764089" stAng="20616147" swAng="196770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225058-F710-4CED-B5E7-6A364886F3B7}">
      <dsp:nvSpPr>
        <dsp:cNvPr id="0" name=""/>
        <dsp:cNvSpPr/>
      </dsp:nvSpPr>
      <dsp:spPr>
        <a:xfrm>
          <a:off x="4872159" y="2647248"/>
          <a:ext cx="1878439" cy="748616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solidFill>
                <a:schemeClr val="tx1"/>
              </a:solidFill>
            </a:rPr>
            <a:t>Zasadność poniesienia wydatku</a:t>
          </a:r>
        </a:p>
      </dsp:txBody>
      <dsp:txXfrm>
        <a:off x="4908703" y="2683792"/>
        <a:ext cx="1805351" cy="675528"/>
      </dsp:txXfrm>
    </dsp:sp>
    <dsp:sp modelId="{D3989352-722D-46E7-AB2E-099460BD7692}">
      <dsp:nvSpPr>
        <dsp:cNvPr id="0" name=""/>
        <dsp:cNvSpPr/>
      </dsp:nvSpPr>
      <dsp:spPr>
        <a:xfrm>
          <a:off x="2519544" y="375423"/>
          <a:ext cx="3528178" cy="3528178"/>
        </a:xfrm>
        <a:custGeom>
          <a:avLst/>
          <a:gdLst/>
          <a:ahLst/>
          <a:cxnLst/>
          <a:rect l="0" t="0" r="0" b="0"/>
          <a:pathLst>
            <a:path>
              <a:moveTo>
                <a:pt x="2999763" y="3023104"/>
              </a:moveTo>
              <a:arcTo wR="1764089" hR="1764089" stAng="2732163" swAng="72654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E98512-EF64-490B-B808-B081BA504D7C}">
      <dsp:nvSpPr>
        <dsp:cNvPr id="0" name=""/>
        <dsp:cNvSpPr/>
      </dsp:nvSpPr>
      <dsp:spPr>
        <a:xfrm>
          <a:off x="3342772" y="3529293"/>
          <a:ext cx="1881722" cy="748616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solidFill>
                <a:schemeClr val="tx1"/>
              </a:solidFill>
            </a:rPr>
            <a:t>Efektywność wydatku</a:t>
          </a:r>
        </a:p>
      </dsp:txBody>
      <dsp:txXfrm>
        <a:off x="3379316" y="3565837"/>
        <a:ext cx="1808634" cy="675528"/>
      </dsp:txXfrm>
    </dsp:sp>
    <dsp:sp modelId="{84A3094F-89DD-42E8-A6E2-8DA3A28F6A38}">
      <dsp:nvSpPr>
        <dsp:cNvPr id="0" name=""/>
        <dsp:cNvSpPr/>
      </dsp:nvSpPr>
      <dsp:spPr>
        <a:xfrm>
          <a:off x="2519544" y="375423"/>
          <a:ext cx="3528178" cy="3528178"/>
        </a:xfrm>
        <a:custGeom>
          <a:avLst/>
          <a:gdLst/>
          <a:ahLst/>
          <a:cxnLst/>
          <a:rect l="0" t="0" r="0" b="0"/>
          <a:pathLst>
            <a:path>
              <a:moveTo>
                <a:pt x="820018" y="3254304"/>
              </a:moveTo>
              <a:arcTo wR="1764089" hR="1764089" stAng="7341287" swAng="72654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802CAB-1953-486A-A48B-359C0AAEBB7B}">
      <dsp:nvSpPr>
        <dsp:cNvPr id="0" name=""/>
        <dsp:cNvSpPr/>
      </dsp:nvSpPr>
      <dsp:spPr>
        <a:xfrm>
          <a:off x="1842178" y="2647248"/>
          <a:ext cx="1827418" cy="748616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solidFill>
                <a:schemeClr val="tx1"/>
              </a:solidFill>
            </a:rPr>
            <a:t>Czy wydatek został rzeczywiście poniesiony </a:t>
          </a:r>
        </a:p>
      </dsp:txBody>
      <dsp:txXfrm>
        <a:off x="1878722" y="2683792"/>
        <a:ext cx="1754330" cy="675528"/>
      </dsp:txXfrm>
    </dsp:sp>
    <dsp:sp modelId="{B5838A15-E8A9-4043-A57E-3C0745950A37}">
      <dsp:nvSpPr>
        <dsp:cNvPr id="0" name=""/>
        <dsp:cNvSpPr/>
      </dsp:nvSpPr>
      <dsp:spPr>
        <a:xfrm>
          <a:off x="2519544" y="375423"/>
          <a:ext cx="3528178" cy="3528178"/>
        </a:xfrm>
        <a:custGeom>
          <a:avLst/>
          <a:gdLst/>
          <a:ahLst/>
          <a:cxnLst/>
          <a:rect l="0" t="0" r="0" b="0"/>
          <a:pathLst>
            <a:path>
              <a:moveTo>
                <a:pt x="71752" y="2262092"/>
              </a:moveTo>
              <a:arcTo wR="1764089" hR="1764089" stAng="9816147" swAng="196770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83705B-A4B0-43C0-B97B-7977D916772E}">
      <dsp:nvSpPr>
        <dsp:cNvPr id="0" name=""/>
        <dsp:cNvSpPr/>
      </dsp:nvSpPr>
      <dsp:spPr>
        <a:xfrm>
          <a:off x="1971804" y="883159"/>
          <a:ext cx="1568167" cy="748616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solidFill>
                <a:schemeClr val="tx1"/>
              </a:solidFill>
            </a:rPr>
            <a:t>Udokumentowanie wydatku </a:t>
          </a:r>
        </a:p>
      </dsp:txBody>
      <dsp:txXfrm>
        <a:off x="2008348" y="919703"/>
        <a:ext cx="1495079" cy="675528"/>
      </dsp:txXfrm>
    </dsp:sp>
    <dsp:sp modelId="{A71FFC12-E39D-42C4-911B-B25A90DC5C26}">
      <dsp:nvSpPr>
        <dsp:cNvPr id="0" name=""/>
        <dsp:cNvSpPr/>
      </dsp:nvSpPr>
      <dsp:spPr>
        <a:xfrm>
          <a:off x="2519544" y="375423"/>
          <a:ext cx="3528178" cy="3528178"/>
        </a:xfrm>
        <a:custGeom>
          <a:avLst/>
          <a:gdLst/>
          <a:ahLst/>
          <a:cxnLst/>
          <a:rect l="0" t="0" r="0" b="0"/>
          <a:pathLst>
            <a:path>
              <a:moveTo>
                <a:pt x="528916" y="504582"/>
              </a:moveTo>
              <a:arcTo wR="1764089" hR="1764089" stAng="13533532" swAng="86161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D0510-B8A7-467E-AB36-7ABD7E6408EF}">
      <dsp:nvSpPr>
        <dsp:cNvPr id="0" name=""/>
        <dsp:cNvSpPr/>
      </dsp:nvSpPr>
      <dsp:spPr>
        <a:xfrm>
          <a:off x="1008" y="2041"/>
          <a:ext cx="8782959" cy="1223128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300" kern="1200" dirty="0"/>
            <a:t>Wydatki niekwalifikowalne</a:t>
          </a:r>
        </a:p>
      </dsp:txBody>
      <dsp:txXfrm>
        <a:off x="36832" y="37865"/>
        <a:ext cx="8711311" cy="1151480"/>
      </dsp:txXfrm>
    </dsp:sp>
    <dsp:sp modelId="{0F6C5A96-C63C-423B-80E8-DD65D92D1E75}">
      <dsp:nvSpPr>
        <dsp:cNvPr id="0" name=""/>
        <dsp:cNvSpPr/>
      </dsp:nvSpPr>
      <dsp:spPr>
        <a:xfrm>
          <a:off x="20744" y="1349486"/>
          <a:ext cx="5737301" cy="1223128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/>
            <a:t>Wykazywane w </a:t>
          </a:r>
          <a:r>
            <a:rPr lang="pl-PL" sz="2200" b="1" u="sng" kern="1200" dirty="0"/>
            <a:t>jednym</a:t>
          </a:r>
          <a:r>
            <a:rPr lang="pl-PL" sz="2200" kern="1200" dirty="0"/>
            <a:t> wierszu </a:t>
          </a:r>
          <a:br>
            <a:rPr lang="pl-PL" sz="2200" kern="1200" dirty="0"/>
          </a:br>
          <a:r>
            <a:rPr lang="pl-PL" sz="2200" kern="1200" dirty="0"/>
            <a:t>w ramach Zadań, w których zostały zaplanowane </a:t>
          </a:r>
        </a:p>
      </dsp:txBody>
      <dsp:txXfrm>
        <a:off x="56568" y="1385310"/>
        <a:ext cx="5665653" cy="1151480"/>
      </dsp:txXfrm>
    </dsp:sp>
    <dsp:sp modelId="{E82ED585-662B-46DE-95BD-6E577BF06FFA}">
      <dsp:nvSpPr>
        <dsp:cNvPr id="0" name=""/>
        <dsp:cNvSpPr/>
      </dsp:nvSpPr>
      <dsp:spPr>
        <a:xfrm>
          <a:off x="1008" y="2750968"/>
          <a:ext cx="2809648" cy="1223128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u="sng" kern="1200" dirty="0"/>
            <a:t>Nie załączam </a:t>
          </a:r>
          <a:r>
            <a:rPr lang="pl-PL" sz="1500" kern="1200" dirty="0"/>
            <a:t>żadnych dokumentów finansowych związanych </a:t>
          </a:r>
          <a:br>
            <a:rPr lang="pl-PL" sz="1500" kern="1200" dirty="0"/>
          </a:br>
          <a:r>
            <a:rPr lang="pl-PL" sz="1500" kern="1200" dirty="0"/>
            <a:t>z wydatkami niekwalifikowalnymi</a:t>
          </a:r>
        </a:p>
      </dsp:txBody>
      <dsp:txXfrm>
        <a:off x="36832" y="2786792"/>
        <a:ext cx="2738000" cy="1151480"/>
      </dsp:txXfrm>
    </dsp:sp>
    <dsp:sp modelId="{42343270-197E-492C-B354-6FE0A074A661}">
      <dsp:nvSpPr>
        <dsp:cNvPr id="0" name=""/>
        <dsp:cNvSpPr/>
      </dsp:nvSpPr>
      <dsp:spPr>
        <a:xfrm>
          <a:off x="2928661" y="2750968"/>
          <a:ext cx="2809648" cy="1223128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u="sng" kern="1200" dirty="0"/>
            <a:t>W polu „Uwagi” </a:t>
          </a:r>
          <a:r>
            <a:rPr lang="pl-PL" sz="1500" kern="1200" dirty="0"/>
            <a:t>wskazuję, że są to wydatki niekwalifikowalne</a:t>
          </a:r>
        </a:p>
      </dsp:txBody>
      <dsp:txXfrm>
        <a:off x="2964485" y="2786792"/>
        <a:ext cx="2738000" cy="1151480"/>
      </dsp:txXfrm>
    </dsp:sp>
    <dsp:sp modelId="{69F0E8E2-7E85-40A2-8231-9FE6ADDC4335}">
      <dsp:nvSpPr>
        <dsp:cNvPr id="0" name=""/>
        <dsp:cNvSpPr/>
      </dsp:nvSpPr>
      <dsp:spPr>
        <a:xfrm>
          <a:off x="5974319" y="1376504"/>
          <a:ext cx="2809648" cy="1223128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/>
            <a:t>Dokumentowane </a:t>
          </a:r>
          <a:r>
            <a:rPr lang="pl-PL" sz="2200" b="1" u="sng" kern="1200" dirty="0"/>
            <a:t>jedynie na podstawie oświadczenia</a:t>
          </a:r>
        </a:p>
      </dsp:txBody>
      <dsp:txXfrm>
        <a:off x="6010143" y="1412328"/>
        <a:ext cx="2738000" cy="1151480"/>
      </dsp:txXfrm>
    </dsp:sp>
    <dsp:sp modelId="{A4F4B86A-5CD5-4DE9-925A-4882F3C81C79}">
      <dsp:nvSpPr>
        <dsp:cNvPr id="0" name=""/>
        <dsp:cNvSpPr/>
      </dsp:nvSpPr>
      <dsp:spPr>
        <a:xfrm>
          <a:off x="5974319" y="2750968"/>
          <a:ext cx="2809648" cy="1223128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Oświadczenie o wydatkach niekwalifikowalnych </a:t>
          </a:r>
          <a:r>
            <a:rPr lang="pl-PL" sz="1500" b="1" u="sng" kern="1200" dirty="0"/>
            <a:t>załączam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u="sng" kern="1200" dirty="0"/>
            <a:t>w bloku „Zestawienie dokumentów”</a:t>
          </a:r>
        </a:p>
      </dsp:txBody>
      <dsp:txXfrm>
        <a:off x="6010143" y="2786792"/>
        <a:ext cx="2738000" cy="115148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F6D12A-EC60-47AC-975B-711F45AF3803}">
      <dsp:nvSpPr>
        <dsp:cNvPr id="0" name=""/>
        <dsp:cNvSpPr/>
      </dsp:nvSpPr>
      <dsp:spPr>
        <a:xfrm>
          <a:off x="731588" y="32297"/>
          <a:ext cx="3440210" cy="20641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Suma wydatków ogółem oraz kwalifikowalnych powinna być zgodna z wartością wydatków ogółem dla bieżącego wniosku </a:t>
          </a:r>
          <a:br>
            <a:rPr lang="pl-PL" sz="1400" kern="1200" dirty="0"/>
          </a:br>
          <a:r>
            <a:rPr lang="pl-PL" sz="1400" kern="1200" dirty="0"/>
            <a:t>o płatność podatną w zestawieniu dokumentów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u="sng" kern="1200" dirty="0"/>
            <a:t>Nie zawsze wydatki ogółem = wydatki kwalifikowalne  </a:t>
          </a:r>
        </a:p>
      </dsp:txBody>
      <dsp:txXfrm>
        <a:off x="731588" y="32297"/>
        <a:ext cx="3440210" cy="2064126"/>
      </dsp:txXfrm>
    </dsp:sp>
    <dsp:sp modelId="{F77451A9-E93E-49B6-9280-AD21B3663065}">
      <dsp:nvSpPr>
        <dsp:cNvPr id="0" name=""/>
        <dsp:cNvSpPr/>
      </dsp:nvSpPr>
      <dsp:spPr>
        <a:xfrm>
          <a:off x="4564498" y="675"/>
          <a:ext cx="3440210" cy="20641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W wierszu „Środki wspólnotowe” </a:t>
          </a:r>
          <a:br>
            <a:rPr lang="pl-PL" sz="1400" kern="1200" dirty="0"/>
          </a:br>
          <a:r>
            <a:rPr lang="pl-PL" sz="1400" kern="1200" dirty="0"/>
            <a:t>w kolumnie „Wydatki ogółem” </a:t>
          </a:r>
          <a:br>
            <a:rPr lang="pl-PL" sz="1400" kern="1200" dirty="0"/>
          </a:br>
          <a:r>
            <a:rPr lang="pl-PL" sz="1400" kern="1200" dirty="0"/>
            <a:t>oraz „Wydatki kwalifikowalne” podaję kwotę wkładu UE </a:t>
          </a:r>
          <a:br>
            <a:rPr lang="pl-PL" sz="1400" kern="1200" dirty="0"/>
          </a:br>
          <a:r>
            <a:rPr lang="pl-PL" sz="1400" kern="1200" dirty="0"/>
            <a:t>dla bieżącego wniosku.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u="sng" kern="1200" dirty="0"/>
            <a:t>W obu kolumnach wartość będzie identyczna</a:t>
          </a:r>
        </a:p>
      </dsp:txBody>
      <dsp:txXfrm>
        <a:off x="4564498" y="675"/>
        <a:ext cx="3440210" cy="2064126"/>
      </dsp:txXfrm>
    </dsp:sp>
    <dsp:sp modelId="{993E2C8B-1D6C-4A36-A047-5D0FE332CC81}">
      <dsp:nvSpPr>
        <dsp:cNvPr id="0" name=""/>
        <dsp:cNvSpPr/>
      </dsp:nvSpPr>
      <dsp:spPr>
        <a:xfrm>
          <a:off x="780267" y="2408822"/>
          <a:ext cx="3440210" cy="20641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Jeżeli w karcie umowy </a:t>
          </a:r>
          <a:br>
            <a:rPr lang="pl-PL" sz="1400" kern="1200" dirty="0"/>
          </a:br>
          <a:r>
            <a:rPr lang="pl-PL" sz="1400" kern="1200" dirty="0"/>
            <a:t>o dofinansowanie  wartość dofinansowania jest równa wartości wkładu UE, to podaję wartość dofinansowania wyliczoną w tabeli „Zestawienie dokumentów” </a:t>
          </a:r>
        </a:p>
      </dsp:txBody>
      <dsp:txXfrm>
        <a:off x="780267" y="2408822"/>
        <a:ext cx="3440210" cy="2064126"/>
      </dsp:txXfrm>
    </dsp:sp>
    <dsp:sp modelId="{8CB846DA-EAB3-434D-B93F-8395AC755B1A}">
      <dsp:nvSpPr>
        <dsp:cNvPr id="0" name=""/>
        <dsp:cNvSpPr/>
      </dsp:nvSpPr>
      <dsp:spPr>
        <a:xfrm>
          <a:off x="4564498" y="2408822"/>
          <a:ext cx="3440210" cy="20641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Jeżeli wartość dofinansowania nie jest równa wartości wkładu UE, w wierszu „Środki wspólnotowe” podaję wartość wyliczoną przy zastosowaniu określonego w umowie udziału płatności w dofinansowaniu, a otrzymaną wartość zaokrąglam „w dół” z dokładnością </a:t>
          </a:r>
          <a:br>
            <a:rPr lang="pl-PL" sz="1400" kern="1200" dirty="0"/>
          </a:br>
          <a:r>
            <a:rPr lang="pl-PL" sz="1400" kern="1200" dirty="0"/>
            <a:t>do dwóch miejsc po przecinku</a:t>
          </a:r>
        </a:p>
      </dsp:txBody>
      <dsp:txXfrm>
        <a:off x="4564498" y="2408822"/>
        <a:ext cx="3440210" cy="206412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01099D-6C43-4556-92CC-78D128C3CAAB}">
      <dsp:nvSpPr>
        <dsp:cNvPr id="0" name=""/>
        <dsp:cNvSpPr/>
      </dsp:nvSpPr>
      <dsp:spPr>
        <a:xfrm>
          <a:off x="1859" y="0"/>
          <a:ext cx="2893223" cy="4824536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Nie załączam tych samych dokumentów </a:t>
          </a:r>
          <a:br>
            <a:rPr lang="pl-PL" sz="2700" kern="1200" dirty="0"/>
          </a:br>
          <a:r>
            <a:rPr lang="pl-PL" sz="2700" kern="1200" dirty="0"/>
            <a:t>w kilku miejscach</a:t>
          </a:r>
        </a:p>
      </dsp:txBody>
      <dsp:txXfrm>
        <a:off x="1859" y="1929814"/>
        <a:ext cx="2893223" cy="1929814"/>
      </dsp:txXfrm>
    </dsp:sp>
    <dsp:sp modelId="{8F7A954E-8128-4D4B-946C-B7471407B882}">
      <dsp:nvSpPr>
        <dsp:cNvPr id="0" name=""/>
        <dsp:cNvSpPr/>
      </dsp:nvSpPr>
      <dsp:spPr>
        <a:xfrm>
          <a:off x="645186" y="289472"/>
          <a:ext cx="1606570" cy="160657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B8C6C4-ED74-4203-8E22-5790D1656961}">
      <dsp:nvSpPr>
        <dsp:cNvPr id="0" name=""/>
        <dsp:cNvSpPr/>
      </dsp:nvSpPr>
      <dsp:spPr>
        <a:xfrm>
          <a:off x="2981880" y="0"/>
          <a:ext cx="2893223" cy="4824536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Nazwa pliku odnosząca się </a:t>
          </a:r>
          <a:br>
            <a:rPr lang="pl-PL" sz="2700" kern="1200" dirty="0"/>
          </a:br>
          <a:r>
            <a:rPr lang="pl-PL" sz="2700" kern="1200" dirty="0"/>
            <a:t>do numeru kosztu z zestawienia dokumentów </a:t>
          </a:r>
        </a:p>
      </dsp:txBody>
      <dsp:txXfrm>
        <a:off x="2981880" y="1929814"/>
        <a:ext cx="2893223" cy="1929814"/>
      </dsp:txXfrm>
    </dsp:sp>
    <dsp:sp modelId="{E433850E-66CC-4FFC-91A7-C47BDD27DB6C}">
      <dsp:nvSpPr>
        <dsp:cNvPr id="0" name=""/>
        <dsp:cNvSpPr/>
      </dsp:nvSpPr>
      <dsp:spPr>
        <a:xfrm>
          <a:off x="3625206" y="289472"/>
          <a:ext cx="1606570" cy="160657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C80FC0-23B0-4720-B15B-228716AC93E7}">
      <dsp:nvSpPr>
        <dsp:cNvPr id="0" name=""/>
        <dsp:cNvSpPr/>
      </dsp:nvSpPr>
      <dsp:spPr>
        <a:xfrm>
          <a:off x="5961900" y="0"/>
          <a:ext cx="2893223" cy="4824536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Dokumenty poukładane w logiczną całość – </a:t>
          </a:r>
          <a:br>
            <a:rPr lang="pl-PL" sz="2000" kern="1200" dirty="0"/>
          </a:br>
          <a:r>
            <a:rPr lang="pl-PL" sz="2000" b="1" u="sng" kern="1200" dirty="0"/>
            <a:t>im czytelniejsze dokumenty, tym szybsza weryfikacja wniosku</a:t>
          </a:r>
        </a:p>
      </dsp:txBody>
      <dsp:txXfrm>
        <a:off x="5961900" y="1929814"/>
        <a:ext cx="2893223" cy="1929814"/>
      </dsp:txXfrm>
    </dsp:sp>
    <dsp:sp modelId="{75445CD9-CF41-4B86-8BE6-AF90716CFC2A}">
      <dsp:nvSpPr>
        <dsp:cNvPr id="0" name=""/>
        <dsp:cNvSpPr/>
      </dsp:nvSpPr>
      <dsp:spPr>
        <a:xfrm>
          <a:off x="6605227" y="289472"/>
          <a:ext cx="1606570" cy="160657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F7BFA9-642C-4B23-A3DA-02BCDEC5CD85}">
      <dsp:nvSpPr>
        <dsp:cNvPr id="0" name=""/>
        <dsp:cNvSpPr/>
      </dsp:nvSpPr>
      <dsp:spPr>
        <a:xfrm>
          <a:off x="354279" y="3859628"/>
          <a:ext cx="8148425" cy="72368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DF2375-0108-421D-9AA2-832E894D7276}">
      <dsp:nvSpPr>
        <dsp:cNvPr id="0" name=""/>
        <dsp:cNvSpPr/>
      </dsp:nvSpPr>
      <dsp:spPr>
        <a:xfrm>
          <a:off x="-5391152" y="-830510"/>
          <a:ext cx="6458172" cy="6458172"/>
        </a:xfrm>
        <a:prstGeom prst="blockArc">
          <a:avLst>
            <a:gd name="adj1" fmla="val 18900000"/>
            <a:gd name="adj2" fmla="val 2700000"/>
            <a:gd name="adj3" fmla="val 334"/>
          </a:avLst>
        </a:prstGeom>
        <a:noFill/>
        <a:ln w="25400" cap="flat" cmpd="sng" algn="ctr">
          <a:solidFill>
            <a:srgbClr val="1A93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EEC70E-B5A0-49C7-8F8C-0D119B513412}">
      <dsp:nvSpPr>
        <dsp:cNvPr id="0" name=""/>
        <dsp:cNvSpPr/>
      </dsp:nvSpPr>
      <dsp:spPr>
        <a:xfrm>
          <a:off x="574171" y="368805"/>
          <a:ext cx="8356028" cy="737993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5783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/>
            <a:t>Moduł uzupełniany wyłącznie przez podmioty zobligowane do stosowania ustawy Pzp. Wykazuję jedynie zamówienia, </a:t>
          </a:r>
          <a:r>
            <a:rPr lang="pl-PL" sz="1400" b="1" u="sng" kern="1200" dirty="0"/>
            <a:t>których szacunkowa wartość przekracza 30 tys. euro netto</a:t>
          </a:r>
        </a:p>
      </dsp:txBody>
      <dsp:txXfrm>
        <a:off x="574171" y="368805"/>
        <a:ext cx="8356028" cy="737993"/>
      </dsp:txXfrm>
    </dsp:sp>
    <dsp:sp modelId="{8314A623-A0C1-4D50-8AFC-ED06F1C88331}">
      <dsp:nvSpPr>
        <dsp:cNvPr id="0" name=""/>
        <dsp:cNvSpPr/>
      </dsp:nvSpPr>
      <dsp:spPr>
        <a:xfrm>
          <a:off x="112925" y="276555"/>
          <a:ext cx="922492" cy="92249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2F5020-8D7A-4CEC-AAC6-CBBC464AE8F4}">
      <dsp:nvSpPr>
        <dsp:cNvPr id="0" name=""/>
        <dsp:cNvSpPr/>
      </dsp:nvSpPr>
      <dsp:spPr>
        <a:xfrm>
          <a:off x="997280" y="1475987"/>
          <a:ext cx="7932919" cy="737993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5783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Konieczność uzupełnienia danych przez podmioty niezobligowane do stosowania ustawy Pzp </a:t>
          </a:r>
          <a:r>
            <a:rPr lang="pl-PL" sz="1400" b="1" u="sng" kern="1200" dirty="0"/>
            <a:t>jedynie w odniesieniu do postępowania podlegającego kontroli przez IP-MZ</a:t>
          </a:r>
        </a:p>
      </dsp:txBody>
      <dsp:txXfrm>
        <a:off x="997280" y="1475987"/>
        <a:ext cx="7932919" cy="737993"/>
      </dsp:txXfrm>
    </dsp:sp>
    <dsp:sp modelId="{AE0FE19A-197A-4367-8D8C-AD9A29A82A32}">
      <dsp:nvSpPr>
        <dsp:cNvPr id="0" name=""/>
        <dsp:cNvSpPr/>
      </dsp:nvSpPr>
      <dsp:spPr>
        <a:xfrm>
          <a:off x="536034" y="1383738"/>
          <a:ext cx="922492" cy="92249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FA37B6-8193-4DAA-AC64-93603964C4C1}">
      <dsp:nvSpPr>
        <dsp:cNvPr id="0" name=""/>
        <dsp:cNvSpPr/>
      </dsp:nvSpPr>
      <dsp:spPr>
        <a:xfrm>
          <a:off x="1027187" y="2583081"/>
          <a:ext cx="7932919" cy="737993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5783" tIns="20320" rIns="20320" bIns="20320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800" kern="1200" dirty="0"/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Uzupełniam część „Informacje o zamówieniu” oraz „Informacje o kontrakcie”. W części „Informacje </a:t>
          </a:r>
          <a:br>
            <a:rPr lang="pl-PL" sz="1400" kern="1200" dirty="0"/>
          </a:br>
          <a:r>
            <a:rPr lang="pl-PL" sz="1400" kern="1200" dirty="0"/>
            <a:t>o zamówieniu” </a:t>
          </a:r>
          <a:r>
            <a:rPr lang="pl-PL" sz="1400" b="1" u="sng" kern="1200" dirty="0"/>
            <a:t>nie załączam dokumentów. </a:t>
          </a:r>
          <a:r>
            <a:rPr lang="pl-PL" sz="1400" kern="1200" dirty="0"/>
            <a:t>W części „Informacje o kontrakcie” </a:t>
          </a:r>
          <a:r>
            <a:rPr lang="pl-PL" sz="1400" b="1" u="sng" kern="1200" dirty="0"/>
            <a:t>załączam zawartą umowę oraz wszystkie aneksy</a:t>
          </a:r>
          <a:r>
            <a:rPr lang="pl-PL" sz="800" b="1" u="sng" kern="1200" dirty="0"/>
            <a:t>. </a:t>
          </a:r>
        </a:p>
      </dsp:txBody>
      <dsp:txXfrm>
        <a:off x="1027187" y="2583081"/>
        <a:ext cx="7932919" cy="737993"/>
      </dsp:txXfrm>
    </dsp:sp>
    <dsp:sp modelId="{00158539-6C23-4CCE-A109-C31F39CF0850}">
      <dsp:nvSpPr>
        <dsp:cNvPr id="0" name=""/>
        <dsp:cNvSpPr/>
      </dsp:nvSpPr>
      <dsp:spPr>
        <a:xfrm>
          <a:off x="536034" y="2490921"/>
          <a:ext cx="922492" cy="92249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6F6F83-B888-40F4-8461-FCDBC9314339}">
      <dsp:nvSpPr>
        <dsp:cNvPr id="0" name=""/>
        <dsp:cNvSpPr/>
      </dsp:nvSpPr>
      <dsp:spPr>
        <a:xfrm>
          <a:off x="652550" y="3451944"/>
          <a:ext cx="8281993" cy="1165513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5783" tIns="20320" rIns="20320" bIns="20320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800" kern="1200" dirty="0"/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pl-PL" sz="1200" kern="1200" dirty="0"/>
            <a:t>Uzupełnienie danych w części „Informacje o kontrakcie” </a:t>
          </a:r>
          <a:r>
            <a:rPr lang="pl-PL" sz="1200" b="1" u="sng" kern="1200" dirty="0"/>
            <a:t>jest możliwe po wcześniejszym przekazaniu do IP-MZ bloku „Informacje o zamówieniu”.</a:t>
          </a: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/>
            <a:t>Numery kontraktów eksportowane są do listy wybieralnej w bloku „Zestawienie dokumentów”. Jeżeli rozliczam wydatek, którego podstawą poniesienia było postepowanie poniżej 30 tys. euro  netto, w polu  „Nr kontraktu” bloku „Zestawienie dokumentów” wybieram „Nie dotyczy” </a:t>
          </a: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800" kern="1200" dirty="0"/>
        </a:p>
      </dsp:txBody>
      <dsp:txXfrm>
        <a:off x="652550" y="3451944"/>
        <a:ext cx="8281993" cy="1165513"/>
      </dsp:txXfrm>
    </dsp:sp>
    <dsp:sp modelId="{7D583806-F565-4C94-B0F2-FC91F544FB9B}">
      <dsp:nvSpPr>
        <dsp:cNvPr id="0" name=""/>
        <dsp:cNvSpPr/>
      </dsp:nvSpPr>
      <dsp:spPr>
        <a:xfrm>
          <a:off x="0" y="3480698"/>
          <a:ext cx="1080127" cy="1116215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69F579-4E0D-4D48-A71C-2812705EB1F4}">
      <dsp:nvSpPr>
        <dsp:cNvPr id="0" name=""/>
        <dsp:cNvSpPr/>
      </dsp:nvSpPr>
      <dsp:spPr>
        <a:xfrm>
          <a:off x="1421092" y="4894"/>
          <a:ext cx="3352689" cy="250271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660" tIns="220980" rIns="73660" bIns="73660" numCol="1" spcCol="1270" anchor="t" anchorCtr="0">
          <a:noAutofit/>
        </a:bodyPr>
        <a:lstStyle/>
        <a:p>
          <a:pPr marL="285750" lvl="1" indent="-285750" algn="l" defTabSz="2578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5800" kern="1200" dirty="0"/>
            <a:t>stosunek pracy</a:t>
          </a:r>
        </a:p>
      </dsp:txBody>
      <dsp:txXfrm>
        <a:off x="1479734" y="63536"/>
        <a:ext cx="3235405" cy="2444069"/>
      </dsp:txXfrm>
    </dsp:sp>
    <dsp:sp modelId="{9D0AE752-106C-4447-BA76-8E4C1AE91BF7}">
      <dsp:nvSpPr>
        <dsp:cNvPr id="0" name=""/>
        <dsp:cNvSpPr/>
      </dsp:nvSpPr>
      <dsp:spPr>
        <a:xfrm>
          <a:off x="1421092" y="2507606"/>
          <a:ext cx="3352689" cy="1076166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0" rIns="82550" bIns="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6500" kern="1200" dirty="0"/>
        </a:p>
      </dsp:txBody>
      <dsp:txXfrm>
        <a:off x="1421092" y="2507606"/>
        <a:ext cx="2361048" cy="1076166"/>
      </dsp:txXfrm>
    </dsp:sp>
    <dsp:sp modelId="{B1B7DD54-DF3C-4D5B-98A8-E7CF36C4B018}">
      <dsp:nvSpPr>
        <dsp:cNvPr id="0" name=""/>
        <dsp:cNvSpPr/>
      </dsp:nvSpPr>
      <dsp:spPr>
        <a:xfrm>
          <a:off x="3876983" y="2678545"/>
          <a:ext cx="1173441" cy="117344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2D975F-33BB-465C-850A-A951F5AB9328}">
      <dsp:nvSpPr>
        <dsp:cNvPr id="0" name=""/>
        <dsp:cNvSpPr/>
      </dsp:nvSpPr>
      <dsp:spPr>
        <a:xfrm>
          <a:off x="1960926" y="0"/>
          <a:ext cx="4683611" cy="1232417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/>
            <a:t>Stosuję opis zgodny ze wzorem opracowanym przez IP-MZ</a:t>
          </a:r>
        </a:p>
      </dsp:txBody>
      <dsp:txXfrm>
        <a:off x="1960926" y="0"/>
        <a:ext cx="4683611" cy="1232417"/>
      </dsp:txXfrm>
    </dsp:sp>
    <dsp:sp modelId="{90B54E75-E155-4E9A-9BEA-C6DD2DAEE3D4}">
      <dsp:nvSpPr>
        <dsp:cNvPr id="0" name=""/>
        <dsp:cNvSpPr/>
      </dsp:nvSpPr>
      <dsp:spPr>
        <a:xfrm>
          <a:off x="54247" y="1440151"/>
          <a:ext cx="4622048" cy="911502"/>
        </a:xfrm>
        <a:prstGeom prst="rect">
          <a:avLst/>
        </a:prstGeom>
        <a:pattFill prst="pct90">
          <a:fgClr>
            <a:schemeClr val="tx2">
              <a:lumMod val="40000"/>
              <a:lumOff val="60000"/>
            </a:schemeClr>
          </a:fgClr>
          <a:bgClr>
            <a:schemeClr val="bg1"/>
          </a:bgClr>
        </a:patt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u="sng" kern="1200" dirty="0">
              <a:solidFill>
                <a:schemeClr val="tx1"/>
              </a:solidFill>
            </a:rPr>
            <a:t>Jeżeli opis dowodu księgowego umieściłem na odrębnej kartce:</a:t>
          </a:r>
        </a:p>
      </dsp:txBody>
      <dsp:txXfrm>
        <a:off x="54247" y="1440151"/>
        <a:ext cx="4622048" cy="911502"/>
      </dsp:txXfrm>
    </dsp:sp>
    <dsp:sp modelId="{4171059C-D098-4FE8-B794-5098732E0980}">
      <dsp:nvSpPr>
        <dsp:cNvPr id="0" name=""/>
        <dsp:cNvSpPr/>
      </dsp:nvSpPr>
      <dsp:spPr>
        <a:xfrm>
          <a:off x="4590778" y="2520270"/>
          <a:ext cx="3596267" cy="2108857"/>
        </a:xfrm>
        <a:prstGeom prst="rect">
          <a:avLst/>
        </a:prstGeom>
        <a:pattFill prst="pct90">
          <a:fgClr>
            <a:schemeClr val="tx2">
              <a:lumMod val="40000"/>
              <a:lumOff val="60000"/>
            </a:schemeClr>
          </a:fgClr>
          <a:bgClr>
            <a:schemeClr val="bg1"/>
          </a:bgClr>
        </a:patt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chemeClr val="tx1"/>
              </a:solidFill>
            </a:rPr>
            <a:t>Na dowodzie księgowym musi znaleźć się numer Umowy </a:t>
          </a:r>
          <a:br>
            <a:rPr lang="pl-PL" sz="1800" b="1" kern="1200" dirty="0">
              <a:solidFill>
                <a:schemeClr val="tx1"/>
              </a:solidFill>
            </a:rPr>
          </a:br>
          <a:r>
            <a:rPr lang="pl-PL" sz="1800" b="1" kern="1200" dirty="0">
              <a:solidFill>
                <a:schemeClr val="tx1"/>
              </a:solidFill>
            </a:rPr>
            <a:t>o dofinansowanie, np.: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chemeClr val="tx1"/>
              </a:solidFill>
            </a:rPr>
            <a:t>POIS.09.02.00-00-0999/20</a:t>
          </a:r>
        </a:p>
      </dsp:txBody>
      <dsp:txXfrm>
        <a:off x="4590778" y="2520270"/>
        <a:ext cx="3596267" cy="210885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431E6A-0372-45AA-A5EA-6F81AE913E6E}">
      <dsp:nvSpPr>
        <dsp:cNvPr id="0" name=""/>
        <dsp:cNvSpPr/>
      </dsp:nvSpPr>
      <dsp:spPr>
        <a:xfrm rot="5400000">
          <a:off x="552352" y="1008761"/>
          <a:ext cx="1655965" cy="2755489"/>
        </a:xfrm>
        <a:prstGeom prst="corner">
          <a:avLst>
            <a:gd name="adj1" fmla="val 16120"/>
            <a:gd name="adj2" fmla="val 1611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168A31-2F62-4834-9EF2-FA521D13E51E}">
      <dsp:nvSpPr>
        <dsp:cNvPr id="0" name=""/>
        <dsp:cNvSpPr/>
      </dsp:nvSpPr>
      <dsp:spPr>
        <a:xfrm>
          <a:off x="275930" y="1832059"/>
          <a:ext cx="2487671" cy="2180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800" kern="1200" dirty="0"/>
            <a:t>Numer i nazwa Zadania zgodne z Kartą umowy SL2014 </a:t>
          </a:r>
          <a:r>
            <a:rPr lang="pl-PL" sz="1800" u="sng" kern="1200" dirty="0"/>
            <a:t>a nie wnioskiem o dofinansowanie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br>
            <a:rPr lang="pl-PL" sz="1800" kern="1200" dirty="0"/>
          </a:br>
          <a:r>
            <a:rPr lang="pl-PL" sz="1700" b="1" u="sng" kern="1200" dirty="0"/>
            <a:t>Koszty pośrednie nie są Zadaniem numerowanym </a:t>
          </a:r>
        </a:p>
      </dsp:txBody>
      <dsp:txXfrm>
        <a:off x="275930" y="1832059"/>
        <a:ext cx="2487671" cy="2180590"/>
      </dsp:txXfrm>
    </dsp:sp>
    <dsp:sp modelId="{89499E33-9CAE-4F7D-BE38-CC1366D94E83}">
      <dsp:nvSpPr>
        <dsp:cNvPr id="0" name=""/>
        <dsp:cNvSpPr/>
      </dsp:nvSpPr>
      <dsp:spPr>
        <a:xfrm>
          <a:off x="2294229" y="805899"/>
          <a:ext cx="469371" cy="469371"/>
        </a:xfrm>
        <a:prstGeom prst="triangle">
          <a:avLst>
            <a:gd name="adj" fmla="val 100000"/>
          </a:avLst>
        </a:prstGeom>
        <a:solidFill>
          <a:schemeClr val="accent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0D9170-806A-4C92-9724-7FE3698BC063}">
      <dsp:nvSpPr>
        <dsp:cNvPr id="0" name=""/>
        <dsp:cNvSpPr/>
      </dsp:nvSpPr>
      <dsp:spPr>
        <a:xfrm rot="5400000">
          <a:off x="3597748" y="255175"/>
          <a:ext cx="1655965" cy="2755489"/>
        </a:xfrm>
        <a:prstGeom prst="corner">
          <a:avLst>
            <a:gd name="adj1" fmla="val 16120"/>
            <a:gd name="adj2" fmla="val 1611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5AED15-CB2F-4D62-82E2-4060D550829B}">
      <dsp:nvSpPr>
        <dsp:cNvPr id="0" name=""/>
        <dsp:cNvSpPr/>
      </dsp:nvSpPr>
      <dsp:spPr>
        <a:xfrm>
          <a:off x="3321326" y="1078472"/>
          <a:ext cx="2487671" cy="2180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Kategorie kosztów zbieżne z kategoriami określonymi w Karcie umowy SL2014 </a:t>
          </a:r>
        </a:p>
      </dsp:txBody>
      <dsp:txXfrm>
        <a:off x="3321326" y="1078472"/>
        <a:ext cx="2487671" cy="2180590"/>
      </dsp:txXfrm>
    </dsp:sp>
    <dsp:sp modelId="{F1ED61E8-46F2-42BD-8A7E-DD36A42EEC5F}">
      <dsp:nvSpPr>
        <dsp:cNvPr id="0" name=""/>
        <dsp:cNvSpPr/>
      </dsp:nvSpPr>
      <dsp:spPr>
        <a:xfrm>
          <a:off x="5339625" y="52312"/>
          <a:ext cx="469371" cy="469371"/>
        </a:xfrm>
        <a:prstGeom prst="triangle">
          <a:avLst>
            <a:gd name="adj" fmla="val 100000"/>
          </a:avLst>
        </a:pr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D4E026-C302-4DD3-97FA-3C380EE3A928}">
      <dsp:nvSpPr>
        <dsp:cNvPr id="0" name=""/>
        <dsp:cNvSpPr/>
      </dsp:nvSpPr>
      <dsp:spPr>
        <a:xfrm rot="5400000">
          <a:off x="6643144" y="-498411"/>
          <a:ext cx="1655965" cy="2755489"/>
        </a:xfrm>
        <a:prstGeom prst="corner">
          <a:avLst>
            <a:gd name="adj1" fmla="val 16120"/>
            <a:gd name="adj2" fmla="val 1611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0B2721-94C0-4B60-9DFA-4866CB04670E}">
      <dsp:nvSpPr>
        <dsp:cNvPr id="0" name=""/>
        <dsp:cNvSpPr/>
      </dsp:nvSpPr>
      <dsp:spPr>
        <a:xfrm>
          <a:off x="6366722" y="324886"/>
          <a:ext cx="2487671" cy="2180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Konieczność wskazania trybu wyboru wykonawcy oraz zgodności wydatku </a:t>
          </a:r>
          <a:br>
            <a:rPr lang="pl-PL" sz="2000" kern="1200" dirty="0"/>
          </a:br>
          <a:r>
            <a:rPr lang="pl-PL" sz="2000" kern="1200" dirty="0"/>
            <a:t>z Załącznikiem nr 7a do Umowy </a:t>
          </a:r>
          <a:br>
            <a:rPr lang="pl-PL" sz="2000" kern="1200" dirty="0"/>
          </a:br>
          <a:r>
            <a:rPr lang="pl-PL" sz="2000" kern="1200" dirty="0"/>
            <a:t>o dofinansowanie </a:t>
          </a:r>
        </a:p>
      </dsp:txBody>
      <dsp:txXfrm>
        <a:off x="6366722" y="324886"/>
        <a:ext cx="2487671" cy="218059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ABA3E1-F52C-45A8-A90A-EAFF7A7923E5}">
      <dsp:nvSpPr>
        <dsp:cNvPr id="0" name=""/>
        <dsp:cNvSpPr/>
      </dsp:nvSpPr>
      <dsp:spPr>
        <a:xfrm>
          <a:off x="923446" y="3375"/>
          <a:ext cx="2480900" cy="14885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>
              <a:ln w="18415" cmpd="sng">
                <a:prstDash val="solid"/>
              </a:ln>
            </a:rPr>
            <a:t>Kontrola wniosku o płatność beneficjenta </a:t>
          </a:r>
          <a:endParaRPr lang="pl-PL" sz="2300" kern="1200" dirty="0"/>
        </a:p>
      </dsp:txBody>
      <dsp:txXfrm>
        <a:off x="923446" y="3375"/>
        <a:ext cx="2480900" cy="1488540"/>
      </dsp:txXfrm>
    </dsp:sp>
    <dsp:sp modelId="{B2D2C7AC-DEA3-443F-90E1-003E7CC90F77}">
      <dsp:nvSpPr>
        <dsp:cNvPr id="0" name=""/>
        <dsp:cNvSpPr/>
      </dsp:nvSpPr>
      <dsp:spPr>
        <a:xfrm>
          <a:off x="3652437" y="3375"/>
          <a:ext cx="2480900" cy="14885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>
              <a:ln w="18415" cmpd="sng">
                <a:prstDash val="solid"/>
              </a:ln>
            </a:rPr>
            <a:t>Kontrole w trakcie realizacji projektu </a:t>
          </a:r>
          <a:br>
            <a:rPr lang="pl-PL" sz="2300" kern="1200">
              <a:ln w="18415" cmpd="sng">
                <a:prstDash val="solid"/>
              </a:ln>
            </a:rPr>
          </a:br>
          <a:r>
            <a:rPr lang="pl-PL" sz="2300" kern="1200">
              <a:ln w="18415" cmpd="sng">
                <a:prstDash val="solid"/>
              </a:ln>
            </a:rPr>
            <a:t>(planowane, doraźne) </a:t>
          </a:r>
          <a:endParaRPr lang="pl-PL" sz="2300" kern="1200" dirty="0"/>
        </a:p>
      </dsp:txBody>
      <dsp:txXfrm>
        <a:off x="3652437" y="3375"/>
        <a:ext cx="2480900" cy="1488540"/>
      </dsp:txXfrm>
    </dsp:sp>
    <dsp:sp modelId="{0015CCCA-4A05-4714-AB23-FEDD3DD9FE9B}">
      <dsp:nvSpPr>
        <dsp:cNvPr id="0" name=""/>
        <dsp:cNvSpPr/>
      </dsp:nvSpPr>
      <dsp:spPr>
        <a:xfrm>
          <a:off x="923446" y="1740005"/>
          <a:ext cx="2480900" cy="14885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>
              <a:ln w="18415" cmpd="sng">
                <a:prstDash val="solid"/>
              </a:ln>
            </a:rPr>
            <a:t>Wizyty monitoringowe </a:t>
          </a:r>
          <a:endParaRPr lang="pl-PL" sz="2300" kern="1200" dirty="0"/>
        </a:p>
      </dsp:txBody>
      <dsp:txXfrm>
        <a:off x="923446" y="1740005"/>
        <a:ext cx="2480900" cy="1488540"/>
      </dsp:txXfrm>
    </dsp:sp>
    <dsp:sp modelId="{90BE9F7E-8FCE-4993-AFC3-88AD3C7A8C4D}">
      <dsp:nvSpPr>
        <dsp:cNvPr id="0" name=""/>
        <dsp:cNvSpPr/>
      </dsp:nvSpPr>
      <dsp:spPr>
        <a:xfrm>
          <a:off x="3652437" y="1740005"/>
          <a:ext cx="2480900" cy="14885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>
              <a:ln w="18415" cmpd="sng">
                <a:prstDash val="solid"/>
              </a:ln>
            </a:rPr>
            <a:t>Kontrole na zakończenie realizacji projektu </a:t>
          </a:r>
          <a:endParaRPr lang="pl-PL" sz="2300" kern="1200" dirty="0"/>
        </a:p>
      </dsp:txBody>
      <dsp:txXfrm>
        <a:off x="3652437" y="1740005"/>
        <a:ext cx="2480900" cy="1488540"/>
      </dsp:txXfrm>
    </dsp:sp>
    <dsp:sp modelId="{3303DF3D-FBC5-4FDB-ADDE-55B4B071F30D}">
      <dsp:nvSpPr>
        <dsp:cNvPr id="0" name=""/>
        <dsp:cNvSpPr/>
      </dsp:nvSpPr>
      <dsp:spPr>
        <a:xfrm>
          <a:off x="2287941" y="3476636"/>
          <a:ext cx="2480900" cy="14885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>
              <a:ln w="18415" cmpd="sng">
                <a:prstDash val="solid"/>
              </a:ln>
            </a:rPr>
            <a:t>Kontrole trwałości projektu </a:t>
          </a:r>
          <a:endParaRPr lang="pl-PL" sz="2300" kern="1200" dirty="0"/>
        </a:p>
      </dsp:txBody>
      <dsp:txXfrm>
        <a:off x="2287941" y="3476636"/>
        <a:ext cx="2480900" cy="148854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648C72-F7C8-479F-8CEA-34DED1BA495D}">
      <dsp:nvSpPr>
        <dsp:cNvPr id="0" name=""/>
        <dsp:cNvSpPr/>
      </dsp:nvSpPr>
      <dsp:spPr>
        <a:xfrm>
          <a:off x="2682298" y="2106234"/>
          <a:ext cx="2574286" cy="2574286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kern="1200" dirty="0"/>
            <a:t>Trwałość</a:t>
          </a:r>
          <a:r>
            <a:rPr lang="pl-PL" sz="1700" kern="1200" dirty="0"/>
            <a:t> projektu</a:t>
          </a:r>
        </a:p>
      </dsp:txBody>
      <dsp:txXfrm>
        <a:off x="3199844" y="2709248"/>
        <a:ext cx="1539194" cy="1323236"/>
      </dsp:txXfrm>
    </dsp:sp>
    <dsp:sp modelId="{5CFB0594-1FBB-4EC7-ABDA-78AF5DC06731}">
      <dsp:nvSpPr>
        <dsp:cNvPr id="0" name=""/>
        <dsp:cNvSpPr/>
      </dsp:nvSpPr>
      <dsp:spPr>
        <a:xfrm>
          <a:off x="1184531" y="1497766"/>
          <a:ext cx="1872208" cy="1872208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kern="1200" dirty="0"/>
            <a:t>Data płatności końcowej</a:t>
          </a:r>
        </a:p>
      </dsp:txBody>
      <dsp:txXfrm>
        <a:off x="1655865" y="1971949"/>
        <a:ext cx="929540" cy="923842"/>
      </dsp:txXfrm>
    </dsp:sp>
    <dsp:sp modelId="{2550CD93-FF6B-4309-A805-0C05C35CD3FE}">
      <dsp:nvSpPr>
        <dsp:cNvPr id="0" name=""/>
        <dsp:cNvSpPr/>
      </dsp:nvSpPr>
      <dsp:spPr>
        <a:xfrm rot="20700000">
          <a:off x="2222352" y="278139"/>
          <a:ext cx="1834381" cy="1834381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kern="1200" dirty="0"/>
            <a:t>5 lat </a:t>
          </a:r>
        </a:p>
      </dsp:txBody>
      <dsp:txXfrm rot="-20700000">
        <a:off x="2624686" y="680472"/>
        <a:ext cx="1029714" cy="1029714"/>
      </dsp:txXfrm>
    </dsp:sp>
    <dsp:sp modelId="{3E1C5FB1-2371-4358-AFE3-B89B6307FBD5}">
      <dsp:nvSpPr>
        <dsp:cNvPr id="0" name=""/>
        <dsp:cNvSpPr/>
      </dsp:nvSpPr>
      <dsp:spPr>
        <a:xfrm>
          <a:off x="2489723" y="1714717"/>
          <a:ext cx="3295086" cy="3295086"/>
        </a:xfrm>
        <a:prstGeom prst="circularArrow">
          <a:avLst>
            <a:gd name="adj1" fmla="val 4687"/>
            <a:gd name="adj2" fmla="val 299029"/>
            <a:gd name="adj3" fmla="val 2526674"/>
            <a:gd name="adj4" fmla="val 15838823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431080-A8FB-4754-8E5C-0A016B6C82BE}">
      <dsp:nvSpPr>
        <dsp:cNvPr id="0" name=""/>
        <dsp:cNvSpPr/>
      </dsp:nvSpPr>
      <dsp:spPr>
        <a:xfrm>
          <a:off x="852967" y="1081430"/>
          <a:ext cx="2394085" cy="239408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CA41D4-BA15-44D2-AC9E-4695D0E0B91F}">
      <dsp:nvSpPr>
        <dsp:cNvPr id="0" name=""/>
        <dsp:cNvSpPr/>
      </dsp:nvSpPr>
      <dsp:spPr>
        <a:xfrm>
          <a:off x="1808847" y="-197751"/>
          <a:ext cx="2581306" cy="258130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192079-6A38-4890-AFBD-5BC2F3A50AD5}">
      <dsp:nvSpPr>
        <dsp:cNvPr id="0" name=""/>
        <dsp:cNvSpPr/>
      </dsp:nvSpPr>
      <dsp:spPr>
        <a:xfrm>
          <a:off x="0" y="1162138"/>
          <a:ext cx="8712968" cy="2324277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400" kern="1200" dirty="0"/>
            <a:t>www.zdrowie.gov.pl</a:t>
          </a:r>
        </a:p>
      </dsp:txBody>
      <dsp:txXfrm>
        <a:off x="68076" y="1230214"/>
        <a:ext cx="8576816" cy="21881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BFEFC3-A6C4-43EE-A706-B7C9C5927BFB}">
      <dsp:nvSpPr>
        <dsp:cNvPr id="0" name=""/>
        <dsp:cNvSpPr/>
      </dsp:nvSpPr>
      <dsp:spPr>
        <a:xfrm rot="10800000">
          <a:off x="1164203" y="8153"/>
          <a:ext cx="5182075" cy="138507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5911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1" kern="1200" dirty="0"/>
            <a:t>Wynagrodzenie  odpowiada stawkom faktycznie stosowanym </a:t>
          </a:r>
          <a:br>
            <a:rPr lang="pl-PL" sz="2200" b="1" kern="1200" dirty="0"/>
          </a:br>
          <a:r>
            <a:rPr lang="pl-PL" sz="2200" b="1" kern="1200" dirty="0"/>
            <a:t>przez Beneficjenta poza projektem </a:t>
          </a:r>
          <a:endParaRPr lang="pl-PL" sz="2200" kern="1200" dirty="0"/>
        </a:p>
      </dsp:txBody>
      <dsp:txXfrm rot="10800000">
        <a:off x="1510472" y="8153"/>
        <a:ext cx="4835806" cy="1385077"/>
      </dsp:txXfrm>
    </dsp:sp>
    <dsp:sp modelId="{7434C628-64A4-475D-97C6-D8500AE1248C}">
      <dsp:nvSpPr>
        <dsp:cNvPr id="0" name=""/>
        <dsp:cNvSpPr/>
      </dsp:nvSpPr>
      <dsp:spPr>
        <a:xfrm>
          <a:off x="710504" y="2336"/>
          <a:ext cx="1396712" cy="139671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2B6C19-25B7-4392-B5E9-7277F948FFB1}">
      <dsp:nvSpPr>
        <dsp:cNvPr id="0" name=""/>
        <dsp:cNvSpPr/>
      </dsp:nvSpPr>
      <dsp:spPr>
        <a:xfrm rot="10800000">
          <a:off x="1380235" y="1815977"/>
          <a:ext cx="4894033" cy="156839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5911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1" kern="1200" dirty="0"/>
            <a:t>Oświadczenie o zawodowym zaangażowaniu </a:t>
          </a:r>
          <a:endParaRPr lang="pl-PL" sz="2200" kern="1200" dirty="0"/>
        </a:p>
      </dsp:txBody>
      <dsp:txXfrm rot="10800000">
        <a:off x="1772334" y="1815977"/>
        <a:ext cx="4501934" cy="1568396"/>
      </dsp:txXfrm>
    </dsp:sp>
    <dsp:sp modelId="{ED08B607-6E78-41E7-96FF-E601D157099B}">
      <dsp:nvSpPr>
        <dsp:cNvPr id="0" name=""/>
        <dsp:cNvSpPr/>
      </dsp:nvSpPr>
      <dsp:spPr>
        <a:xfrm>
          <a:off x="788520" y="1955174"/>
          <a:ext cx="1396712" cy="1396712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CDC977-7D06-4C24-AA14-98F6D461301A}">
      <dsp:nvSpPr>
        <dsp:cNvPr id="0" name=""/>
        <dsp:cNvSpPr/>
      </dsp:nvSpPr>
      <dsp:spPr>
        <a:xfrm rot="10800000">
          <a:off x="1470054" y="3816422"/>
          <a:ext cx="4774274" cy="136647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5911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1" kern="1200" dirty="0"/>
            <a:t>Baza personelu SL2014 </a:t>
          </a:r>
          <a:endParaRPr lang="pl-PL" sz="2200" kern="1200" dirty="0"/>
        </a:p>
      </dsp:txBody>
      <dsp:txXfrm rot="10800000">
        <a:off x="1811672" y="3816422"/>
        <a:ext cx="4432656" cy="1366473"/>
      </dsp:txXfrm>
    </dsp:sp>
    <dsp:sp modelId="{E236EF5A-7A27-4F1C-AB79-5D0636470DC0}">
      <dsp:nvSpPr>
        <dsp:cNvPr id="0" name=""/>
        <dsp:cNvSpPr/>
      </dsp:nvSpPr>
      <dsp:spPr>
        <a:xfrm>
          <a:off x="812454" y="3801303"/>
          <a:ext cx="1396712" cy="1396712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CF3AAF-4E28-4F55-8358-1C2D9C7FC9CC}">
      <dsp:nvSpPr>
        <dsp:cNvPr id="0" name=""/>
        <dsp:cNvSpPr/>
      </dsp:nvSpPr>
      <dsp:spPr>
        <a:xfrm>
          <a:off x="1195105" y="2564172"/>
          <a:ext cx="637948" cy="13761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8974" y="0"/>
              </a:lnTo>
              <a:lnTo>
                <a:pt x="318974" y="1376117"/>
              </a:lnTo>
              <a:lnTo>
                <a:pt x="637948" y="13761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1476160" y="3214310"/>
        <a:ext cx="75839" cy="75839"/>
      </dsp:txXfrm>
    </dsp:sp>
    <dsp:sp modelId="{AC13ACD5-342C-4385-9DFC-2AFE6C868F06}">
      <dsp:nvSpPr>
        <dsp:cNvPr id="0" name=""/>
        <dsp:cNvSpPr/>
      </dsp:nvSpPr>
      <dsp:spPr>
        <a:xfrm>
          <a:off x="1195105" y="2314880"/>
          <a:ext cx="637948" cy="249291"/>
        </a:xfrm>
        <a:custGeom>
          <a:avLst/>
          <a:gdLst/>
          <a:ahLst/>
          <a:cxnLst/>
          <a:rect l="0" t="0" r="0" b="0"/>
          <a:pathLst>
            <a:path>
              <a:moveTo>
                <a:pt x="0" y="249291"/>
              </a:moveTo>
              <a:lnTo>
                <a:pt x="318974" y="249291"/>
              </a:lnTo>
              <a:lnTo>
                <a:pt x="318974" y="0"/>
              </a:lnTo>
              <a:lnTo>
                <a:pt x="63794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1496957" y="2422403"/>
        <a:ext cx="34246" cy="34246"/>
      </dsp:txXfrm>
    </dsp:sp>
    <dsp:sp modelId="{98EDA312-E4FB-49F0-B72D-4733CB6C9AEB}">
      <dsp:nvSpPr>
        <dsp:cNvPr id="0" name=""/>
        <dsp:cNvSpPr/>
      </dsp:nvSpPr>
      <dsp:spPr>
        <a:xfrm>
          <a:off x="1195105" y="938763"/>
          <a:ext cx="637948" cy="1625408"/>
        </a:xfrm>
        <a:custGeom>
          <a:avLst/>
          <a:gdLst/>
          <a:ahLst/>
          <a:cxnLst/>
          <a:rect l="0" t="0" r="0" b="0"/>
          <a:pathLst>
            <a:path>
              <a:moveTo>
                <a:pt x="0" y="1625408"/>
              </a:moveTo>
              <a:lnTo>
                <a:pt x="318974" y="1625408"/>
              </a:lnTo>
              <a:lnTo>
                <a:pt x="318974" y="0"/>
              </a:lnTo>
              <a:lnTo>
                <a:pt x="63794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600" kern="1200"/>
        </a:p>
      </dsp:txBody>
      <dsp:txXfrm>
        <a:off x="1470427" y="1707814"/>
        <a:ext cx="87305" cy="87305"/>
      </dsp:txXfrm>
    </dsp:sp>
    <dsp:sp modelId="{C82D45C0-1BAA-4E2D-9D7C-7E2A572C28FB}">
      <dsp:nvSpPr>
        <dsp:cNvPr id="0" name=""/>
        <dsp:cNvSpPr/>
      </dsp:nvSpPr>
      <dsp:spPr>
        <a:xfrm rot="16200000">
          <a:off x="-1850301" y="2077930"/>
          <a:ext cx="5118332" cy="9724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300" kern="1200" dirty="0">
              <a:ln w="18415" cmpd="sng">
                <a:noFill/>
                <a:prstDash val="solid"/>
              </a:ln>
              <a:solidFill>
                <a:srgbClr val="FFFFFF"/>
              </a:solidFill>
            </a:rPr>
            <a:t>Dokumentowanie wydatków dot. personelu </a:t>
          </a:r>
          <a:endParaRPr lang="pl-PL" sz="3300" kern="1200" dirty="0"/>
        </a:p>
      </dsp:txBody>
      <dsp:txXfrm>
        <a:off x="-1850301" y="2077930"/>
        <a:ext cx="5118332" cy="972483"/>
      </dsp:txXfrm>
    </dsp:sp>
    <dsp:sp modelId="{824828A4-63F7-4271-8273-1B83149FB3CF}">
      <dsp:nvSpPr>
        <dsp:cNvPr id="0" name=""/>
        <dsp:cNvSpPr/>
      </dsp:nvSpPr>
      <dsp:spPr>
        <a:xfrm>
          <a:off x="1833054" y="347561"/>
          <a:ext cx="5145122" cy="11824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/>
            <a:t>Lista płac, rachunek do umowy cywilno-prawnej</a:t>
          </a:r>
        </a:p>
      </dsp:txBody>
      <dsp:txXfrm>
        <a:off x="1833054" y="347561"/>
        <a:ext cx="5145122" cy="1182403"/>
      </dsp:txXfrm>
    </dsp:sp>
    <dsp:sp modelId="{B9866BF3-3748-45AB-9F6F-4E26C4DC17B9}">
      <dsp:nvSpPr>
        <dsp:cNvPr id="0" name=""/>
        <dsp:cNvSpPr/>
      </dsp:nvSpPr>
      <dsp:spPr>
        <a:xfrm>
          <a:off x="1833054" y="1773086"/>
          <a:ext cx="5145122" cy="10835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Potwierdzenie zapłaty wynagrodzenia netto, składek ZUS i podatku dochodowego od osób fizycznych, potrąceń z wynagrodzenia netto np. dodatkowe ubezpieczenie</a:t>
          </a:r>
        </a:p>
      </dsp:txBody>
      <dsp:txXfrm>
        <a:off x="1833054" y="1773086"/>
        <a:ext cx="5145122" cy="1083589"/>
      </dsp:txXfrm>
    </dsp:sp>
    <dsp:sp modelId="{2A72A916-DF73-4DF0-8EB5-FB94B615CDF8}">
      <dsp:nvSpPr>
        <dsp:cNvPr id="0" name=""/>
        <dsp:cNvSpPr/>
      </dsp:nvSpPr>
      <dsp:spPr>
        <a:xfrm>
          <a:off x="1833054" y="3099796"/>
          <a:ext cx="5145122" cy="16809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/>
            <a:t>Inne: np. oświadczenie dot. Kwalifikowalności wynagrodzeń w projekcie</a:t>
          </a:r>
        </a:p>
      </dsp:txBody>
      <dsp:txXfrm>
        <a:off x="1833054" y="3099796"/>
        <a:ext cx="5145122" cy="16809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585849-5ED9-4E1F-8FCC-4BB39352B553}">
      <dsp:nvSpPr>
        <dsp:cNvPr id="0" name=""/>
        <dsp:cNvSpPr/>
      </dsp:nvSpPr>
      <dsp:spPr>
        <a:xfrm>
          <a:off x="40" y="191024"/>
          <a:ext cx="3903199" cy="576000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 err="1"/>
            <a:t>Kwalifikowalne</a:t>
          </a:r>
          <a:endParaRPr lang="pl-PL" sz="2000" kern="1200" dirty="0"/>
        </a:p>
      </dsp:txBody>
      <dsp:txXfrm>
        <a:off x="40" y="191024"/>
        <a:ext cx="3903199" cy="576000"/>
      </dsp:txXfrm>
    </dsp:sp>
    <dsp:sp modelId="{50452D78-3F89-42E0-A3D8-0240B1E6643E}">
      <dsp:nvSpPr>
        <dsp:cNvPr id="0" name=""/>
        <dsp:cNvSpPr/>
      </dsp:nvSpPr>
      <dsp:spPr>
        <a:xfrm>
          <a:off x="40" y="767024"/>
          <a:ext cx="3903199" cy="3074399"/>
        </a:xfrm>
        <a:prstGeom prst="rect">
          <a:avLst/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>
              <a:solidFill>
                <a:schemeClr val="bg1"/>
              </a:solidFill>
            </a:rPr>
            <a:t>brutto</a:t>
          </a:r>
          <a:endParaRPr lang="pl-PL" sz="2000" kern="1200" dirty="0">
            <a:solidFill>
              <a:schemeClr val="bg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>
              <a:solidFill>
                <a:schemeClr val="bg1"/>
              </a:solidFill>
            </a:rPr>
            <a:t>Ubezpieczenie społeczne</a:t>
          </a:r>
          <a:endParaRPr lang="pl-PL" sz="2000" kern="1200" dirty="0">
            <a:solidFill>
              <a:schemeClr val="bg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>
              <a:solidFill>
                <a:schemeClr val="bg1"/>
              </a:solidFill>
            </a:rPr>
            <a:t>Ubezpieczenie zdrowotne</a:t>
          </a:r>
          <a:endParaRPr lang="pl-PL" sz="2000" kern="1200" dirty="0">
            <a:solidFill>
              <a:schemeClr val="bg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>
              <a:solidFill>
                <a:schemeClr val="bg1"/>
              </a:solidFill>
            </a:rPr>
            <a:t>Fundusz Pracy</a:t>
          </a:r>
          <a:endParaRPr lang="pl-PL" sz="2000" kern="1200" dirty="0">
            <a:solidFill>
              <a:schemeClr val="bg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>
              <a:solidFill>
                <a:schemeClr val="bg1"/>
              </a:solidFill>
            </a:rPr>
            <a:t>FGŚP</a:t>
          </a:r>
          <a:endParaRPr lang="pl-PL" sz="2000" kern="1200" dirty="0">
            <a:solidFill>
              <a:schemeClr val="bg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>
              <a:solidFill>
                <a:schemeClr val="bg1"/>
              </a:solidFill>
            </a:rPr>
            <a:t>Pracowniczy Program Emerytalny </a:t>
          </a:r>
          <a:endParaRPr lang="pl-PL" sz="2000" kern="1200" dirty="0">
            <a:solidFill>
              <a:schemeClr val="bg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>
              <a:solidFill>
                <a:schemeClr val="bg1"/>
              </a:solidFill>
            </a:rPr>
            <a:t>dodatkowe wynagrodzenie roczne – zgodność z prawem pracy (art. 9 </a:t>
          </a:r>
          <a:r>
            <a:rPr lang="pl-PL" sz="2000" kern="1200">
              <a:solidFill>
                <a:schemeClr val="bg1"/>
              </a:solidFill>
              <a:latin typeface="Calibri"/>
              <a:cs typeface="Calibri"/>
            </a:rPr>
            <a:t>§ 1 Kodeksu pracy)</a:t>
          </a:r>
          <a:endParaRPr lang="pl-PL" sz="2000" kern="1200" dirty="0">
            <a:solidFill>
              <a:schemeClr val="bg1"/>
            </a:solidFill>
          </a:endParaRPr>
        </a:p>
      </dsp:txBody>
      <dsp:txXfrm>
        <a:off x="40" y="767024"/>
        <a:ext cx="3903199" cy="3074399"/>
      </dsp:txXfrm>
    </dsp:sp>
    <dsp:sp modelId="{32013A30-D4A4-4604-B08E-EFBB1E6FB812}">
      <dsp:nvSpPr>
        <dsp:cNvPr id="0" name=""/>
        <dsp:cNvSpPr/>
      </dsp:nvSpPr>
      <dsp:spPr>
        <a:xfrm>
          <a:off x="4449687" y="191024"/>
          <a:ext cx="3903199" cy="576000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 err="1"/>
            <a:t>Niekwalifikowalne</a:t>
          </a:r>
          <a:endParaRPr lang="pl-PL" sz="2000" kern="1200" dirty="0"/>
        </a:p>
      </dsp:txBody>
      <dsp:txXfrm>
        <a:off x="4449687" y="191024"/>
        <a:ext cx="3903199" cy="576000"/>
      </dsp:txXfrm>
    </dsp:sp>
    <dsp:sp modelId="{E0BB8D1C-B166-47CB-8270-CE2C064496B5}">
      <dsp:nvSpPr>
        <dsp:cNvPr id="0" name=""/>
        <dsp:cNvSpPr/>
      </dsp:nvSpPr>
      <dsp:spPr>
        <a:xfrm>
          <a:off x="4449687" y="767024"/>
          <a:ext cx="3903199" cy="3074399"/>
        </a:xfrm>
        <a:prstGeom prst="rect">
          <a:avLst/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>
              <a:solidFill>
                <a:schemeClr val="bg1"/>
              </a:solidFill>
            </a:rPr>
            <a:t>„PEFRON”</a:t>
          </a:r>
          <a:endParaRPr lang="pl-PL" sz="2000" kern="1200" dirty="0">
            <a:solidFill>
              <a:schemeClr val="bg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>
              <a:solidFill>
                <a:schemeClr val="bg1"/>
              </a:solidFill>
            </a:rPr>
            <a:t>ZFŚS</a:t>
          </a:r>
          <a:endParaRPr lang="pl-PL" sz="2000" kern="1200" dirty="0">
            <a:solidFill>
              <a:schemeClr val="bg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>
              <a:solidFill>
                <a:schemeClr val="bg1"/>
              </a:solidFill>
            </a:rPr>
            <a:t>nagrody jubileuszowe</a:t>
          </a:r>
          <a:endParaRPr lang="pl-PL" sz="2000" kern="1200" dirty="0">
            <a:solidFill>
              <a:schemeClr val="bg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>
              <a:solidFill>
                <a:schemeClr val="bg1"/>
              </a:solidFill>
            </a:rPr>
            <a:t>odprawy</a:t>
          </a:r>
          <a:endParaRPr lang="pl-PL" sz="2000" kern="1200" dirty="0">
            <a:solidFill>
              <a:schemeClr val="bg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>
              <a:solidFill>
                <a:schemeClr val="bg1"/>
              </a:solidFill>
            </a:rPr>
            <a:t>przekroczenie 276 godzin miesięcznie – Baza personelu SL2014 </a:t>
          </a:r>
          <a:endParaRPr lang="pl-PL" sz="2000" kern="1200" dirty="0">
            <a:solidFill>
              <a:schemeClr val="bg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l-PL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l-PL" sz="2000" kern="1200" dirty="0"/>
        </a:p>
      </dsp:txBody>
      <dsp:txXfrm>
        <a:off x="4449687" y="767024"/>
        <a:ext cx="3903199" cy="30743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1EBD8C-0887-4811-AB7B-88820D5D0C38}">
      <dsp:nvSpPr>
        <dsp:cNvPr id="0" name=""/>
        <dsp:cNvSpPr/>
      </dsp:nvSpPr>
      <dsp:spPr>
        <a:xfrm>
          <a:off x="25329" y="7030"/>
          <a:ext cx="8734316" cy="1272049"/>
        </a:xfrm>
        <a:prstGeom prst="rightArrow">
          <a:avLst>
            <a:gd name="adj1" fmla="val 5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20193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/>
            <a:t>Kompletność wniosku o płatność</a:t>
          </a:r>
        </a:p>
      </dsp:txBody>
      <dsp:txXfrm>
        <a:off x="25329" y="325042"/>
        <a:ext cx="8416304" cy="636025"/>
      </dsp:txXfrm>
    </dsp:sp>
    <dsp:sp modelId="{0C26A3C8-832E-406B-9C88-08339B13571A}">
      <dsp:nvSpPr>
        <dsp:cNvPr id="0" name=""/>
        <dsp:cNvSpPr/>
      </dsp:nvSpPr>
      <dsp:spPr>
        <a:xfrm>
          <a:off x="25329" y="987963"/>
          <a:ext cx="2690169" cy="24504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Brak dokumentów skutkuje koniecznością wezwania Beneficjenta do poprawy i uzupełnień wniosku o płatność</a:t>
          </a:r>
        </a:p>
      </dsp:txBody>
      <dsp:txXfrm>
        <a:off x="25329" y="987963"/>
        <a:ext cx="2690169" cy="2450435"/>
      </dsp:txXfrm>
    </dsp:sp>
    <dsp:sp modelId="{F9F83839-49F5-4C45-A827-EE32FED90887}">
      <dsp:nvSpPr>
        <dsp:cNvPr id="0" name=""/>
        <dsp:cNvSpPr/>
      </dsp:nvSpPr>
      <dsp:spPr>
        <a:xfrm>
          <a:off x="2715499" y="431046"/>
          <a:ext cx="6044147" cy="1272049"/>
        </a:xfrm>
        <a:prstGeom prst="rightArrow">
          <a:avLst>
            <a:gd name="adj1" fmla="val 50000"/>
            <a:gd name="adj2" fmla="val 5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20193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/>
            <a:t>Weryfikacja wniosku</a:t>
          </a:r>
        </a:p>
      </dsp:txBody>
      <dsp:txXfrm>
        <a:off x="2715499" y="749058"/>
        <a:ext cx="5726135" cy="636025"/>
      </dsp:txXfrm>
    </dsp:sp>
    <dsp:sp modelId="{814FD7B5-EE17-44F4-A88C-0D2FDBC3CD66}">
      <dsp:nvSpPr>
        <dsp:cNvPr id="0" name=""/>
        <dsp:cNvSpPr/>
      </dsp:nvSpPr>
      <dsp:spPr>
        <a:xfrm>
          <a:off x="2715499" y="1411980"/>
          <a:ext cx="2690169" cy="24504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Weryfikacja pierwszej wersji – do 60 dni 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Uzupełnienia Beneficjenta – 7 dni 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Całościowy proces oceny wniosku o płatność – do 90 dni </a:t>
          </a:r>
        </a:p>
      </dsp:txBody>
      <dsp:txXfrm>
        <a:off x="2715499" y="1411980"/>
        <a:ext cx="2690169" cy="2450435"/>
      </dsp:txXfrm>
    </dsp:sp>
    <dsp:sp modelId="{3D113B7F-DA17-4247-8912-483994900ACA}">
      <dsp:nvSpPr>
        <dsp:cNvPr id="0" name=""/>
        <dsp:cNvSpPr/>
      </dsp:nvSpPr>
      <dsp:spPr>
        <a:xfrm>
          <a:off x="5405668" y="855063"/>
          <a:ext cx="3353977" cy="1272049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20193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/>
            <a:t>Zatwierdzenie wniosku </a:t>
          </a:r>
        </a:p>
      </dsp:txBody>
      <dsp:txXfrm>
        <a:off x="5405668" y="1173075"/>
        <a:ext cx="3035965" cy="636025"/>
      </dsp:txXfrm>
    </dsp:sp>
    <dsp:sp modelId="{3BC017F5-4B3C-4FE5-BCF3-E09EE5E5D09C}">
      <dsp:nvSpPr>
        <dsp:cNvPr id="0" name=""/>
        <dsp:cNvSpPr/>
      </dsp:nvSpPr>
      <dsp:spPr>
        <a:xfrm>
          <a:off x="5405668" y="1835996"/>
          <a:ext cx="2690169" cy="24145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Podstawą wypłaty środków jest zatwierdzenie a nie złożenia wniosku </a:t>
          </a:r>
          <a:br>
            <a:rPr lang="pl-PL" sz="1900" kern="1200" dirty="0"/>
          </a:br>
          <a:r>
            <a:rPr lang="pl-PL" sz="1900" kern="1200" dirty="0"/>
            <a:t>o płatność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Termin płatności uzależniony </a:t>
          </a:r>
          <a:br>
            <a:rPr lang="pl-PL" sz="1900" kern="1200" dirty="0"/>
          </a:br>
          <a:r>
            <a:rPr lang="pl-PL" sz="1900" kern="1200" dirty="0"/>
            <a:t>od terminarza BGK </a:t>
          </a:r>
        </a:p>
      </dsp:txBody>
      <dsp:txXfrm>
        <a:off x="5405668" y="1835996"/>
        <a:ext cx="2690169" cy="241457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55EEEA-EB81-4848-BAE1-0CE5599463B1}">
      <dsp:nvSpPr>
        <dsp:cNvPr id="0" name=""/>
        <dsp:cNvSpPr/>
      </dsp:nvSpPr>
      <dsp:spPr>
        <a:xfrm>
          <a:off x="0" y="0"/>
          <a:ext cx="4248472" cy="4248472"/>
        </a:xfrm>
        <a:prstGeom prst="pie">
          <a:avLst>
            <a:gd name="adj1" fmla="val 5400000"/>
            <a:gd name="adj2" fmla="val 1620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99B31977-9E41-4EB2-A068-C71E6B3E8000}">
      <dsp:nvSpPr>
        <dsp:cNvPr id="0" name=""/>
        <dsp:cNvSpPr/>
      </dsp:nvSpPr>
      <dsp:spPr>
        <a:xfrm>
          <a:off x="2124236" y="0"/>
          <a:ext cx="6588732" cy="424847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Wniosek o zaliczkę </a:t>
          </a:r>
        </a:p>
      </dsp:txBody>
      <dsp:txXfrm>
        <a:off x="2124236" y="0"/>
        <a:ext cx="3294366" cy="679755"/>
      </dsp:txXfrm>
    </dsp:sp>
    <dsp:sp modelId="{381C766B-8FB7-41CD-8106-E3E38A752DC2}">
      <dsp:nvSpPr>
        <dsp:cNvPr id="0" name=""/>
        <dsp:cNvSpPr/>
      </dsp:nvSpPr>
      <dsp:spPr>
        <a:xfrm>
          <a:off x="432060" y="720064"/>
          <a:ext cx="3356292" cy="3356292"/>
        </a:xfrm>
        <a:prstGeom prst="pie">
          <a:avLst>
            <a:gd name="adj1" fmla="val 5400000"/>
            <a:gd name="adj2" fmla="val 16200000"/>
          </a:avLst>
        </a:prstGeom>
        <a:solidFill>
          <a:schemeClr val="tx2">
            <a:lumMod val="75000"/>
            <a:alpha val="8300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</dsp:sp>
    <dsp:sp modelId="{AD2134A2-FAE5-45FE-B199-AB90ADC357FE}">
      <dsp:nvSpPr>
        <dsp:cNvPr id="0" name=""/>
        <dsp:cNvSpPr/>
      </dsp:nvSpPr>
      <dsp:spPr>
        <a:xfrm>
          <a:off x="2124236" y="720064"/>
          <a:ext cx="6588732" cy="3356292"/>
        </a:xfrm>
        <a:prstGeom prst="rect">
          <a:avLst/>
        </a:prstGeom>
        <a:solidFill>
          <a:schemeClr val="accent1">
            <a:lumMod val="75000"/>
            <a:alpha val="7800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Wniosek o refundację</a:t>
          </a:r>
        </a:p>
      </dsp:txBody>
      <dsp:txXfrm>
        <a:off x="2124236" y="720064"/>
        <a:ext cx="3294366" cy="679755"/>
      </dsp:txXfrm>
    </dsp:sp>
    <dsp:sp modelId="{C28F5FCD-E35F-4F06-A372-9D9950770439}">
      <dsp:nvSpPr>
        <dsp:cNvPr id="0" name=""/>
        <dsp:cNvSpPr/>
      </dsp:nvSpPr>
      <dsp:spPr>
        <a:xfrm>
          <a:off x="892179" y="1359511"/>
          <a:ext cx="2464113" cy="2464113"/>
        </a:xfrm>
        <a:prstGeom prst="pie">
          <a:avLst>
            <a:gd name="adj1" fmla="val 5400000"/>
            <a:gd name="adj2" fmla="val 16200000"/>
          </a:avLst>
        </a:prstGeom>
        <a:solidFill>
          <a:schemeClr val="tx2">
            <a:lumMod val="60000"/>
            <a:lumOff val="40000"/>
          </a:schemeClr>
        </a:solidFill>
        <a:ln w="9525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DA5C00F4-CC84-4012-8CC5-E5BE4AB673DC}">
      <dsp:nvSpPr>
        <dsp:cNvPr id="0" name=""/>
        <dsp:cNvSpPr/>
      </dsp:nvSpPr>
      <dsp:spPr>
        <a:xfrm>
          <a:off x="2124236" y="1359511"/>
          <a:ext cx="6588732" cy="2464113"/>
        </a:xfrm>
        <a:prstGeom prst="rect">
          <a:avLst/>
        </a:prstGeom>
        <a:solidFill>
          <a:schemeClr val="tx2">
            <a:lumMod val="60000"/>
            <a:lumOff val="40000"/>
            <a:alpha val="99000"/>
          </a:schemeClr>
        </a:solidFill>
        <a:ln w="9525" cap="flat" cmpd="sng" algn="ctr">
          <a:solidFill>
            <a:schemeClr val="tx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Wniosek rozliczający zaliczkę</a:t>
          </a:r>
        </a:p>
      </dsp:txBody>
      <dsp:txXfrm>
        <a:off x="2124236" y="1359511"/>
        <a:ext cx="3294366" cy="679755"/>
      </dsp:txXfrm>
    </dsp:sp>
    <dsp:sp modelId="{C5CB21EE-3D8C-4D15-B481-C7844318D939}">
      <dsp:nvSpPr>
        <dsp:cNvPr id="0" name=""/>
        <dsp:cNvSpPr/>
      </dsp:nvSpPr>
      <dsp:spPr>
        <a:xfrm>
          <a:off x="1338268" y="2039266"/>
          <a:ext cx="1571934" cy="1571934"/>
        </a:xfrm>
        <a:prstGeom prst="pie">
          <a:avLst>
            <a:gd name="adj1" fmla="val 5400000"/>
            <a:gd name="adj2" fmla="val 16200000"/>
          </a:avLst>
        </a:prstGeom>
        <a:solidFill>
          <a:schemeClr val="tx2">
            <a:lumMod val="40000"/>
            <a:lumOff val="60000"/>
          </a:schemeClr>
        </a:solidFill>
        <a:ln w="9525" cap="flat" cmpd="sng" algn="ctr">
          <a:solidFill>
            <a:schemeClr val="tx2">
              <a:lumMod val="20000"/>
              <a:lumOff val="8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</dsp:sp>
    <dsp:sp modelId="{753B7290-765D-49FE-B256-9A126E531F20}">
      <dsp:nvSpPr>
        <dsp:cNvPr id="0" name=""/>
        <dsp:cNvSpPr/>
      </dsp:nvSpPr>
      <dsp:spPr>
        <a:xfrm>
          <a:off x="2124236" y="2039266"/>
          <a:ext cx="6588732" cy="1571934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Wniosek sprawozdawczy</a:t>
          </a:r>
        </a:p>
      </dsp:txBody>
      <dsp:txXfrm>
        <a:off x="2124236" y="2039266"/>
        <a:ext cx="3294366" cy="679755"/>
      </dsp:txXfrm>
    </dsp:sp>
    <dsp:sp modelId="{62794618-A1CC-4E1D-B06A-5C4B8408A00D}">
      <dsp:nvSpPr>
        <dsp:cNvPr id="0" name=""/>
        <dsp:cNvSpPr/>
      </dsp:nvSpPr>
      <dsp:spPr>
        <a:xfrm>
          <a:off x="1784358" y="2719022"/>
          <a:ext cx="679755" cy="679755"/>
        </a:xfrm>
        <a:prstGeom prst="pie">
          <a:avLst>
            <a:gd name="adj1" fmla="val 5400000"/>
            <a:gd name="adj2" fmla="val 16200000"/>
          </a:avLst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6A498FFA-D7B4-4E13-BEA9-D53BB51AC745}">
      <dsp:nvSpPr>
        <dsp:cNvPr id="0" name=""/>
        <dsp:cNvSpPr/>
      </dsp:nvSpPr>
      <dsp:spPr>
        <a:xfrm>
          <a:off x="2124236" y="2719022"/>
          <a:ext cx="6588732" cy="67975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Wniosek o płatność końcową</a:t>
          </a:r>
        </a:p>
      </dsp:txBody>
      <dsp:txXfrm>
        <a:off x="2124236" y="2719022"/>
        <a:ext cx="3294366" cy="679755"/>
      </dsp:txXfrm>
    </dsp:sp>
    <dsp:sp modelId="{225E803B-B3F0-4327-9D4D-800E0E5BA49E}">
      <dsp:nvSpPr>
        <dsp:cNvPr id="0" name=""/>
        <dsp:cNvSpPr/>
      </dsp:nvSpPr>
      <dsp:spPr>
        <a:xfrm>
          <a:off x="5418602" y="0"/>
          <a:ext cx="3294366" cy="67975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 dirty="0"/>
            <a:t>Ubieganie się o zaliczkę </a:t>
          </a:r>
          <a:br>
            <a:rPr lang="pl-PL" sz="1500" kern="1200" dirty="0"/>
          </a:br>
          <a:r>
            <a:rPr lang="pl-PL" sz="1500" kern="1200" dirty="0"/>
            <a:t>na realizację zadań projektu </a:t>
          </a:r>
        </a:p>
      </dsp:txBody>
      <dsp:txXfrm>
        <a:off x="5418602" y="0"/>
        <a:ext cx="3294366" cy="679755"/>
      </dsp:txXfrm>
    </dsp:sp>
    <dsp:sp modelId="{2A807C14-A263-4FCA-B084-D3D4129D336F}">
      <dsp:nvSpPr>
        <dsp:cNvPr id="0" name=""/>
        <dsp:cNvSpPr/>
      </dsp:nvSpPr>
      <dsp:spPr>
        <a:xfrm>
          <a:off x="5418602" y="679755"/>
          <a:ext cx="3294366" cy="67975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 dirty="0"/>
            <a:t>Refundacja poniesionych wydatków </a:t>
          </a:r>
        </a:p>
      </dsp:txBody>
      <dsp:txXfrm>
        <a:off x="5418602" y="679755"/>
        <a:ext cx="3294366" cy="679755"/>
      </dsp:txXfrm>
    </dsp:sp>
    <dsp:sp modelId="{7150040D-960D-4CF5-B8C6-682C0BAE9507}">
      <dsp:nvSpPr>
        <dsp:cNvPr id="0" name=""/>
        <dsp:cNvSpPr/>
      </dsp:nvSpPr>
      <dsp:spPr>
        <a:xfrm>
          <a:off x="5418602" y="1359511"/>
          <a:ext cx="3294366" cy="67975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 dirty="0"/>
            <a:t>Rozliczenie wcześniej otrzymanej zaliczki</a:t>
          </a:r>
        </a:p>
      </dsp:txBody>
      <dsp:txXfrm>
        <a:off x="5418602" y="1359511"/>
        <a:ext cx="3294366" cy="679755"/>
      </dsp:txXfrm>
    </dsp:sp>
    <dsp:sp modelId="{18EE8DF3-E45F-4992-AE7A-96F94FFED3EA}">
      <dsp:nvSpPr>
        <dsp:cNvPr id="0" name=""/>
        <dsp:cNvSpPr/>
      </dsp:nvSpPr>
      <dsp:spPr>
        <a:xfrm>
          <a:off x="5418602" y="2039266"/>
          <a:ext cx="3294366" cy="67975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 dirty="0"/>
            <a:t>Przekazanie informacji </a:t>
          </a:r>
          <a:br>
            <a:rPr lang="pl-PL" sz="1500" kern="1200" dirty="0"/>
          </a:br>
          <a:r>
            <a:rPr lang="pl-PL" sz="1500" kern="1200" dirty="0"/>
            <a:t>o postępie rzeczowym projektu</a:t>
          </a:r>
        </a:p>
      </dsp:txBody>
      <dsp:txXfrm>
        <a:off x="5418602" y="2039266"/>
        <a:ext cx="3294366" cy="679755"/>
      </dsp:txXfrm>
    </dsp:sp>
    <dsp:sp modelId="{E3349AE5-B102-41E6-86E3-8648ECF30841}">
      <dsp:nvSpPr>
        <dsp:cNvPr id="0" name=""/>
        <dsp:cNvSpPr/>
      </dsp:nvSpPr>
      <dsp:spPr>
        <a:xfrm>
          <a:off x="5418602" y="2719022"/>
          <a:ext cx="3294366" cy="67975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 dirty="0"/>
            <a:t>Ostatni wniosek rozliczający projekt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 dirty="0"/>
            <a:t>Beneficjent nie wnioskuje o zaliczkę</a:t>
          </a:r>
        </a:p>
      </dsp:txBody>
      <dsp:txXfrm>
        <a:off x="5418602" y="2719022"/>
        <a:ext cx="3294366" cy="67975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23132E-14A8-46D5-9718-AAD8A0B36263}">
      <dsp:nvSpPr>
        <dsp:cNvPr id="0" name=""/>
        <dsp:cNvSpPr/>
      </dsp:nvSpPr>
      <dsp:spPr>
        <a:xfrm>
          <a:off x="0" y="476671"/>
          <a:ext cx="2713405" cy="1628043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Uzupełniam wszystkie zakładki w bloku „Postęp rzeczowy” – opis syntetyczne i przejrzysty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W celu uzupełninia postępu rzeczowego, muszę zaznaczyć, że wniosek ma charakter sprawozdawczy</a:t>
          </a:r>
        </a:p>
      </dsp:txBody>
      <dsp:txXfrm>
        <a:off x="0" y="476671"/>
        <a:ext cx="2713405" cy="1628043"/>
      </dsp:txXfrm>
    </dsp:sp>
    <dsp:sp modelId="{DDBCB927-EDDD-4C81-B740-5D754FE7A271}">
      <dsp:nvSpPr>
        <dsp:cNvPr id="0" name=""/>
        <dsp:cNvSpPr/>
      </dsp:nvSpPr>
      <dsp:spPr>
        <a:xfrm>
          <a:off x="2984746" y="476671"/>
          <a:ext cx="2713405" cy="1628043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Jeżeli w okresie sprawozdawczym nie wystąpiły problemy, w zakładce „Problemy napotkane w trakcie realizacji projektu” przedstawiam informację </a:t>
          </a:r>
          <a:br>
            <a:rPr lang="pl-PL" sz="1600" kern="1200" dirty="0"/>
          </a:br>
          <a:r>
            <a:rPr lang="pl-PL" sz="1600" b="1" u="sng" kern="1200" dirty="0"/>
            <a:t>„Nie dotyczy”</a:t>
          </a:r>
        </a:p>
      </dsp:txBody>
      <dsp:txXfrm>
        <a:off x="2984746" y="476671"/>
        <a:ext cx="2713405" cy="1628043"/>
      </dsp:txXfrm>
    </dsp:sp>
    <dsp:sp modelId="{99064765-92C4-49FF-BE34-44FA81D96A55}">
      <dsp:nvSpPr>
        <dsp:cNvPr id="0" name=""/>
        <dsp:cNvSpPr/>
      </dsp:nvSpPr>
      <dsp:spPr>
        <a:xfrm>
          <a:off x="5969493" y="476671"/>
          <a:ext cx="2713405" cy="1628043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Pamiętam, że w zakładce „Planowany przebieg realizacji” opisuje działania, jakie podejmę </a:t>
          </a:r>
          <a:r>
            <a:rPr lang="pl-PL" sz="1600" b="1" u="sng" kern="1200" dirty="0"/>
            <a:t>wyłącznie</a:t>
          </a:r>
          <a:r>
            <a:rPr lang="pl-PL" sz="1600" kern="1200" dirty="0"/>
            <a:t> </a:t>
          </a:r>
          <a:br>
            <a:rPr lang="pl-PL" sz="1600" kern="1200" dirty="0"/>
          </a:br>
          <a:r>
            <a:rPr lang="pl-PL" sz="1600" kern="1200" dirty="0"/>
            <a:t>w kolejnym okresie sprawozdawczym</a:t>
          </a:r>
        </a:p>
      </dsp:txBody>
      <dsp:txXfrm>
        <a:off x="5969493" y="476671"/>
        <a:ext cx="2713405" cy="1628043"/>
      </dsp:txXfrm>
    </dsp:sp>
    <dsp:sp modelId="{3506DC10-2CF6-4B19-93D1-CD7E28A609FC}">
      <dsp:nvSpPr>
        <dsp:cNvPr id="0" name=""/>
        <dsp:cNvSpPr/>
      </dsp:nvSpPr>
      <dsp:spPr>
        <a:xfrm>
          <a:off x="1296139" y="2376055"/>
          <a:ext cx="2877974" cy="1737529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Wskaźniki produktu uzupełniam </a:t>
          </a:r>
          <a:br>
            <a:rPr lang="pl-PL" sz="1400" kern="1200" dirty="0"/>
          </a:br>
          <a:r>
            <a:rPr lang="pl-PL" sz="1400" kern="1200" dirty="0"/>
            <a:t>na etapie przygotowywania każdego wniosku o płatność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W przypadku wskaźnika „Nakłady inwestycyjne na zakup aparatury medycznej” podaję wydatki kwalifikowalne oraz niekwalifikowalne  </a:t>
          </a:r>
        </a:p>
      </dsp:txBody>
      <dsp:txXfrm>
        <a:off x="1296139" y="2376055"/>
        <a:ext cx="2877974" cy="1737529"/>
      </dsp:txXfrm>
    </dsp:sp>
    <dsp:sp modelId="{39743552-BAD1-4548-9275-87A380166777}">
      <dsp:nvSpPr>
        <dsp:cNvPr id="0" name=""/>
        <dsp:cNvSpPr/>
      </dsp:nvSpPr>
      <dsp:spPr>
        <a:xfrm>
          <a:off x="4445454" y="2376055"/>
          <a:ext cx="2941304" cy="1737529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Wskaźnik rezultatu podaję co do zasady we wniosku o płatność końcową – mam 12 miesięcy od zakończenia projektu na osiągnięcie założonego wskaźnika rezultatu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400" kern="1200" dirty="0"/>
        </a:p>
      </dsp:txBody>
      <dsp:txXfrm>
        <a:off x="4445454" y="2376055"/>
        <a:ext cx="2941304" cy="173752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ADB17B-E913-40AB-B20B-EF6998C7F6D0}">
      <dsp:nvSpPr>
        <dsp:cNvPr id="0" name=""/>
        <dsp:cNvSpPr/>
      </dsp:nvSpPr>
      <dsp:spPr>
        <a:xfrm>
          <a:off x="635996" y="127225"/>
          <a:ext cx="3491892" cy="2095135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Do każdego wiersza z wydatkiem załączam dokument księgowy, opis dokumentu, potwierdzenie płatności, protokół. Jeżeli brak danych </a:t>
          </a:r>
          <a:br>
            <a:rPr lang="pl-PL" sz="1600" kern="1200" dirty="0"/>
          </a:br>
          <a:r>
            <a:rPr lang="pl-PL" sz="1600" kern="1200" dirty="0"/>
            <a:t>o procedurze wyboru w </a:t>
          </a:r>
          <a:r>
            <a:rPr lang="pl-PL" sz="1600" kern="1200" baseline="0" dirty="0"/>
            <a:t>module</a:t>
          </a:r>
          <a:r>
            <a:rPr lang="pl-PL" sz="1600" kern="1200" dirty="0"/>
            <a:t> „Zamówienia publiczne”, przedstawiam procedurę wyboru oraz zawarty kontrakt </a:t>
          </a:r>
        </a:p>
      </dsp:txBody>
      <dsp:txXfrm>
        <a:off x="635996" y="127225"/>
        <a:ext cx="3491892" cy="2095135"/>
      </dsp:txXfrm>
    </dsp:sp>
    <dsp:sp modelId="{E099C9D2-3BDF-4945-86AB-B05017ED9DE2}">
      <dsp:nvSpPr>
        <dsp:cNvPr id="0" name=""/>
        <dsp:cNvSpPr/>
      </dsp:nvSpPr>
      <dsp:spPr>
        <a:xfrm>
          <a:off x="4501171" y="127225"/>
          <a:ext cx="3491892" cy="2095135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W polu „Uwagi” wskazuję, czy wydatek to: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- rozliczenie zaliczki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- refundacja wydatku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Jeżeli jeden dokument księgowy stanowi rozliczenie zaliczki oraz refundację, wykaż formę rozliczenia dofinansowania </a:t>
          </a:r>
          <a:br>
            <a:rPr lang="pl-PL" sz="1600" kern="1200" dirty="0"/>
          </a:br>
          <a:r>
            <a:rPr lang="pl-PL" sz="1600" u="sng" kern="1200" dirty="0"/>
            <a:t>w dwóch odrębnych pozycjach</a:t>
          </a:r>
          <a:endParaRPr lang="pl-PL" sz="1600" kern="1200" dirty="0"/>
        </a:p>
      </dsp:txBody>
      <dsp:txXfrm>
        <a:off x="4501171" y="127225"/>
        <a:ext cx="3491892" cy="2095135"/>
      </dsp:txXfrm>
    </dsp:sp>
    <dsp:sp modelId="{1EE91CB3-10FD-4912-A7E4-E12AA21EE4AD}">
      <dsp:nvSpPr>
        <dsp:cNvPr id="0" name=""/>
        <dsp:cNvSpPr/>
      </dsp:nvSpPr>
      <dsp:spPr>
        <a:xfrm>
          <a:off x="2619984" y="2445317"/>
          <a:ext cx="3491892" cy="2095135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Rozgrupuj wydatki z jednaj faktury </a:t>
          </a:r>
          <a:br>
            <a:rPr lang="pl-PL" sz="1600" kern="1200" dirty="0"/>
          </a:br>
          <a:r>
            <a:rPr lang="pl-PL" sz="1600" kern="1200" dirty="0"/>
            <a:t>w podziale na stawki VAT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u="sng" kern="1200" dirty="0"/>
            <a:t>Nie tworzę odrębnych pozycji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Wydatki z różną stawką VAT wykazuję </a:t>
          </a:r>
          <a:br>
            <a:rPr lang="pl-PL" sz="1600" kern="1200" dirty="0"/>
          </a:br>
          <a:r>
            <a:rPr lang="pl-PL" sz="1600" kern="1200" dirty="0"/>
            <a:t>w podwierszach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W polu „Uwagi” wskazuję od jakiej kwoty została naliczona odpowiednia stawka VAT</a:t>
          </a:r>
        </a:p>
      </dsp:txBody>
      <dsp:txXfrm>
        <a:off x="2619984" y="2445317"/>
        <a:ext cx="3491892" cy="209513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414EEC-A50D-4CD9-8304-8E0E82B4A45E}">
      <dsp:nvSpPr>
        <dsp:cNvPr id="0" name=""/>
        <dsp:cNvSpPr/>
      </dsp:nvSpPr>
      <dsp:spPr>
        <a:xfrm>
          <a:off x="0" y="1366"/>
          <a:ext cx="8569677" cy="823124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900" b="1" kern="1200" dirty="0"/>
            <a:t>Korekta finansowa – w wyniku naruszenia ustawy Pzp Instytucja Pośrednicząca nałożyła 10% korektę na postępowanie związane z zakupem aparatury medycznej  </a:t>
          </a:r>
        </a:p>
      </dsp:txBody>
      <dsp:txXfrm>
        <a:off x="0" y="1366"/>
        <a:ext cx="8569677" cy="823124"/>
      </dsp:txXfrm>
    </dsp:sp>
    <dsp:sp modelId="{31811A38-5445-4170-813D-B75A31BD291D}">
      <dsp:nvSpPr>
        <dsp:cNvPr id="0" name=""/>
        <dsp:cNvSpPr/>
      </dsp:nvSpPr>
      <dsp:spPr>
        <a:xfrm>
          <a:off x="0" y="819683"/>
          <a:ext cx="8569677" cy="3859469"/>
        </a:xfrm>
        <a:prstGeom prst="rect">
          <a:avLst/>
        </a:prstGeom>
        <a:solidFill>
          <a:schemeClr val="tx2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900" b="1" u="sng" kern="1200" dirty="0"/>
            <a:t>korekta nałożona na etapie weryfikacji wniosku o płatność </a:t>
          </a:r>
          <a:r>
            <a:rPr lang="pl-PL" sz="1900" kern="1200" dirty="0"/>
            <a:t>– jeżeli brak innych błędów, opiekun sam dokonuje korekty wniosku, pomniejszając wydatki w polu „Kwalifikowalne” </a:t>
          </a:r>
          <a:br>
            <a:rPr lang="pl-PL" sz="1900" kern="1200" dirty="0"/>
          </a:br>
          <a:r>
            <a:rPr lang="pl-PL" sz="1900" kern="1200" dirty="0"/>
            <a:t>oraz „Dofinansowanie”. Kwota w polu „Ogólne” pozostaje bez zmian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900" b="1" u="sng" kern="1200" dirty="0"/>
            <a:t>korekta nałożona przed złożeniem wniosku o płatność </a:t>
          </a:r>
          <a:r>
            <a:rPr lang="pl-PL" sz="1900" kern="1200" dirty="0"/>
            <a:t>– Beneficjent </a:t>
          </a:r>
          <a:br>
            <a:rPr lang="pl-PL" sz="1900" kern="1200" dirty="0"/>
          </a:br>
          <a:r>
            <a:rPr lang="pl-PL" sz="1900" kern="1200" dirty="0"/>
            <a:t>w polu „Ogólne” wpisuje kwotę bez uwzględnienia korekty, w polach „Kwalifikowalne” oraz „Dofinansowanie” wydatek musi zostać pomniejszony o nałożoną korektę. W polu „Uwagi” wskazuję, że różnica pomiędzy kwotą ogółem a kwalifikowalną wynika z 10% korekty 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900" kern="1200" dirty="0"/>
            <a:t>w sytuacji, gdy Beneficjent zawrze we wniosku o płatność wydatek, który w wyniku uprzedniej kontroli został uznany za nieprawidłowy/bez uwzględnienia korekty finansowej, IP ocenia, </a:t>
          </a:r>
          <a:r>
            <a:rPr lang="pl-PL" sz="1900" b="1" u="sng" kern="1200" dirty="0"/>
            <a:t>czy nie zachodzą przesłanki podejrzenia popełnienia przestępstwa   </a:t>
          </a:r>
        </a:p>
      </dsp:txBody>
      <dsp:txXfrm>
        <a:off x="0" y="819683"/>
        <a:ext cx="8569677" cy="38594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7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778439" y="0"/>
            <a:ext cx="289067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D023E-E91A-4931-886A-08E7BFBFA9CA}" type="datetimeFigureOut">
              <a:rPr lang="pl-PL" smtClean="0"/>
              <a:pPr/>
              <a:t>16.12.2020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31339"/>
            <a:ext cx="289067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778439" y="9431339"/>
            <a:ext cx="289067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854E5-E5E7-4CEC-9478-40348B521D14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97825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90626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778505" y="1"/>
            <a:ext cx="2890626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E8F30-038A-43EB-944F-9DAEEC5FC73A}" type="datetimeFigureOut">
              <a:rPr lang="pl-PL" smtClean="0"/>
              <a:pPr/>
              <a:t>16.12.2020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67068" y="4716661"/>
            <a:ext cx="533654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890626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778505" y="9431600"/>
            <a:ext cx="2890626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E07DE-3612-4C9A-8515-EB8785B630B1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38957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09E8E-84AA-4B56-8AB5-C72F1A3DE813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981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09E8E-84AA-4B56-8AB5-C72F1A3DE813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671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09E8E-84AA-4B56-8AB5-C72F1A3DE813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3797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6E07DE-3612-4C9A-8515-EB8785B630B1}" type="slidenum">
              <a:rPr lang="pl-PL" smtClean="0"/>
              <a:pPr/>
              <a:t>39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25231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B26FB-F02F-4B54-A00E-6388B21D0A49}" type="datetimeFigureOut">
              <a:rPr lang="pl-PL" smtClean="0"/>
              <a:pPr/>
              <a:t>16.12.2020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5EA5A-D02D-4C25-8EB4-BF40AA2CE0C3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57979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B26FB-F02F-4B54-A00E-6388B21D0A49}" type="datetimeFigureOut">
              <a:rPr lang="pl-PL" smtClean="0"/>
              <a:pPr/>
              <a:t>16.12.2020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5EA5A-D02D-4C25-8EB4-BF40AA2CE0C3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10315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B26FB-F02F-4B54-A00E-6388B21D0A49}" type="datetimeFigureOut">
              <a:rPr lang="pl-PL" smtClean="0"/>
              <a:pPr/>
              <a:t>16.12.2020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5EA5A-D02D-4C25-8EB4-BF40AA2CE0C3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85012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 userDrawn="1"/>
        </p:nvSpPr>
        <p:spPr>
          <a:xfrm>
            <a:off x="4547616" y="143638"/>
            <a:ext cx="4584192" cy="6217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95238" cy="4152381"/>
          </a:xfrm>
          <a:prstGeom prst="rect">
            <a:avLst/>
          </a:prstGeom>
        </p:spPr>
      </p:pic>
      <p:sp>
        <p:nvSpPr>
          <p:cNvPr id="8" name="Prostokąt 7"/>
          <p:cNvSpPr/>
          <p:nvPr userDrawn="1"/>
        </p:nvSpPr>
        <p:spPr>
          <a:xfrm>
            <a:off x="5194300" y="22734"/>
            <a:ext cx="3784600" cy="1082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pSp>
        <p:nvGrpSpPr>
          <p:cNvPr id="11" name="Grupa 10"/>
          <p:cNvGrpSpPr/>
          <p:nvPr userDrawn="1"/>
        </p:nvGrpSpPr>
        <p:grpSpPr>
          <a:xfrm>
            <a:off x="4097020" y="143638"/>
            <a:ext cx="4576584" cy="723676"/>
            <a:chOff x="795515" y="41868"/>
            <a:chExt cx="4576584" cy="723676"/>
          </a:xfrm>
        </p:grpSpPr>
        <p:pic>
          <p:nvPicPr>
            <p:cNvPr id="12" name="Obraz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5898" y="128609"/>
              <a:ext cx="1796201" cy="585905"/>
            </a:xfrm>
            <a:prstGeom prst="rect">
              <a:avLst/>
            </a:prstGeom>
          </p:spPr>
        </p:pic>
        <p:pic>
          <p:nvPicPr>
            <p:cNvPr id="13" name="Obraz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263" y="170956"/>
              <a:ext cx="914342" cy="501210"/>
            </a:xfrm>
            <a:prstGeom prst="rect">
              <a:avLst/>
            </a:prstGeom>
          </p:spPr>
        </p:pic>
        <p:pic>
          <p:nvPicPr>
            <p:cNvPr id="14" name="Obraz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515" y="41868"/>
              <a:ext cx="1640079" cy="723676"/>
            </a:xfrm>
            <a:prstGeom prst="rect">
              <a:avLst/>
            </a:prstGeom>
          </p:spPr>
        </p:pic>
      </p:grpSp>
      <p:pic>
        <p:nvPicPr>
          <p:cNvPr id="9" name="Obraz 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321" y="143638"/>
            <a:ext cx="5153395" cy="67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781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B26FB-F02F-4B54-A00E-6388B21D0A49}" type="datetimeFigureOut">
              <a:rPr lang="pl-PL" smtClean="0"/>
              <a:pPr/>
              <a:t>16.12.2020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5EA5A-D02D-4C25-8EB4-BF40AA2CE0C3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11555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B26FB-F02F-4B54-A00E-6388B21D0A49}" type="datetimeFigureOut">
              <a:rPr lang="pl-PL" smtClean="0"/>
              <a:pPr/>
              <a:t>16.12.2020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5EA5A-D02D-4C25-8EB4-BF40AA2CE0C3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5638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B26FB-F02F-4B54-A00E-6388B21D0A49}" type="datetimeFigureOut">
              <a:rPr lang="pl-PL" smtClean="0"/>
              <a:pPr/>
              <a:t>16.12.2020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5EA5A-D02D-4C25-8EB4-BF40AA2CE0C3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70418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B26FB-F02F-4B54-A00E-6388B21D0A49}" type="datetimeFigureOut">
              <a:rPr lang="pl-PL" smtClean="0"/>
              <a:pPr/>
              <a:t>16.12.2020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5EA5A-D02D-4C25-8EB4-BF40AA2CE0C3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48803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B26FB-F02F-4B54-A00E-6388B21D0A49}" type="datetimeFigureOut">
              <a:rPr lang="pl-PL" smtClean="0"/>
              <a:pPr/>
              <a:t>16.12.2020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5EA5A-D02D-4C25-8EB4-BF40AA2CE0C3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18934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B26FB-F02F-4B54-A00E-6388B21D0A49}" type="datetimeFigureOut">
              <a:rPr lang="pl-PL" smtClean="0"/>
              <a:pPr/>
              <a:t>16.12.2020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5EA5A-D02D-4C25-8EB4-BF40AA2CE0C3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33816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B26FB-F02F-4B54-A00E-6388B21D0A49}" type="datetimeFigureOut">
              <a:rPr lang="pl-PL" smtClean="0"/>
              <a:pPr/>
              <a:t>16.12.2020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5EA5A-D02D-4C25-8EB4-BF40AA2CE0C3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45074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B26FB-F02F-4B54-A00E-6388B21D0A49}" type="datetimeFigureOut">
              <a:rPr lang="pl-PL" smtClean="0"/>
              <a:pPr/>
              <a:t>16.12.2020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5EA5A-D02D-4C25-8EB4-BF40AA2CE0C3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81372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B26FB-F02F-4B54-A00E-6388B21D0A49}" type="datetimeFigureOut">
              <a:rPr lang="pl-PL" smtClean="0"/>
              <a:pPr/>
              <a:t>16.12.2020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5EA5A-D02D-4C25-8EB4-BF40AA2CE0C3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30234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mailto:p.kulma@mz.gov.pl" TargetMode="Externa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/>
          <p:cNvSpPr txBox="1"/>
          <p:nvPr/>
        </p:nvSpPr>
        <p:spPr>
          <a:xfrm>
            <a:off x="683568" y="4725144"/>
            <a:ext cx="8303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3600" b="1" dirty="0"/>
              <a:t>Vademecum przygotowania wniosku o płatność w aplikacji SL2014</a:t>
            </a:r>
          </a:p>
        </p:txBody>
      </p:sp>
    </p:spTree>
    <p:extLst>
      <p:ext uri="{BB962C8B-B14F-4D97-AF65-F5344CB8AC3E}">
        <p14:creationId xmlns:p14="http://schemas.microsoft.com/office/powerpoint/2010/main" val="186528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73"/>
    </mc:Choice>
    <mc:Fallback xmlns="">
      <p:transition spd="slow" advTm="1057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F8DB99B-6055-4776-92C9-9194F9F126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4282970"/>
              </p:ext>
            </p:extLst>
          </p:nvPr>
        </p:nvGraphicFramePr>
        <p:xfrm>
          <a:off x="1115616" y="1196752"/>
          <a:ext cx="7056784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8804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D0E43DF-3854-4EC9-80AA-5DC20C6DB2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0607600"/>
              </p:ext>
            </p:extLst>
          </p:nvPr>
        </p:nvGraphicFramePr>
        <p:xfrm>
          <a:off x="1115616" y="1397000"/>
          <a:ext cx="7200800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8533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47AC2586-2951-413D-959D-12DA8839CE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1509409"/>
              </p:ext>
            </p:extLst>
          </p:nvPr>
        </p:nvGraphicFramePr>
        <p:xfrm>
          <a:off x="439835" y="1665389"/>
          <a:ext cx="8352928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2579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7">
            <a:extLst>
              <a:ext uri="{FF2B5EF4-FFF2-40B4-BE49-F238E27FC236}">
                <a16:creationId xmlns:a16="http://schemas.microsoft.com/office/drawing/2014/main" id="{F6FE14DF-0CEB-4B31-B6AB-68A099066E9E}"/>
              </a:ext>
            </a:extLst>
          </p:cNvPr>
          <p:cNvSpPr txBox="1">
            <a:spLocks/>
          </p:cNvSpPr>
          <p:nvPr/>
        </p:nvSpPr>
        <p:spPr>
          <a:xfrm>
            <a:off x="634365" y="836712"/>
            <a:ext cx="7875270" cy="95358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270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Obszary</a:t>
            </a:r>
            <a:r>
              <a:rPr kumimoji="0" lang="pl-PL" sz="3600" b="1" i="0" u="none" strike="noStrike" kern="1200" cap="none" spc="0" normalizeH="0" noProof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problemowe </a:t>
            </a:r>
            <a:endParaRPr kumimoji="0" lang="pl-PL" sz="3600" b="1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FAF18E81-F2DD-4A60-82C4-F36683B84E32}"/>
              </a:ext>
            </a:extLst>
          </p:cNvPr>
          <p:cNvGrpSpPr/>
          <p:nvPr/>
        </p:nvGrpSpPr>
        <p:grpSpPr>
          <a:xfrm>
            <a:off x="323528" y="2688945"/>
            <a:ext cx="2504042" cy="1568113"/>
            <a:chOff x="54740" y="281430"/>
            <a:chExt cx="2504042" cy="1568113"/>
          </a:xfrm>
          <a:solidFill>
            <a:schemeClr val="accent6">
              <a:lumMod val="75000"/>
            </a:schemeClr>
          </a:solidFill>
        </p:grpSpPr>
        <p:sp>
          <p:nvSpPr>
            <p:cNvPr id="5" name="Prostokąt 4">
              <a:extLst>
                <a:ext uri="{FF2B5EF4-FFF2-40B4-BE49-F238E27FC236}">
                  <a16:creationId xmlns:a16="http://schemas.microsoft.com/office/drawing/2014/main" id="{BECCB7A3-1325-487A-8997-310E8EB9E351}"/>
                </a:ext>
              </a:extLst>
            </p:cNvPr>
            <p:cNvSpPr/>
            <p:nvPr/>
          </p:nvSpPr>
          <p:spPr>
            <a:xfrm>
              <a:off x="54740" y="281430"/>
              <a:ext cx="2504042" cy="156811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endParaRPr lang="pl-PL"/>
            </a:p>
          </p:txBody>
        </p:sp>
        <p:sp>
          <p:nvSpPr>
            <p:cNvPr id="6" name="pole tekstowe 5">
              <a:extLst>
                <a:ext uri="{FF2B5EF4-FFF2-40B4-BE49-F238E27FC236}">
                  <a16:creationId xmlns:a16="http://schemas.microsoft.com/office/drawing/2014/main" id="{46604816-470E-4835-98FC-9D9ED4C718BC}"/>
                </a:ext>
              </a:extLst>
            </p:cNvPr>
            <p:cNvSpPr txBox="1"/>
            <p:nvPr/>
          </p:nvSpPr>
          <p:spPr>
            <a:xfrm>
              <a:off x="54740" y="281430"/>
              <a:ext cx="2504042" cy="156811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>
              <a:defPPr>
                <a:defRPr lang="pl-PL"/>
              </a:defPPr>
              <a:lvl1pPr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sz="2400"/>
              </a:lvl1pPr>
            </a:lstStyle>
            <a:p>
              <a:r>
                <a:rPr lang="pl-PL" dirty="0"/>
                <a:t>Kiedy składam wniosek </a:t>
              </a:r>
              <a:br>
                <a:rPr lang="pl-PL" dirty="0"/>
              </a:br>
              <a:r>
                <a:rPr lang="pl-PL" dirty="0"/>
                <a:t>o płatność?</a:t>
              </a:r>
            </a:p>
          </p:txBody>
        </p:sp>
      </p:grpSp>
      <p:grpSp>
        <p:nvGrpSpPr>
          <p:cNvPr id="7" name="Grupa 6">
            <a:extLst>
              <a:ext uri="{FF2B5EF4-FFF2-40B4-BE49-F238E27FC236}">
                <a16:creationId xmlns:a16="http://schemas.microsoft.com/office/drawing/2014/main" id="{7A9A6254-E0B5-4E59-9D13-6760964223BE}"/>
              </a:ext>
            </a:extLst>
          </p:cNvPr>
          <p:cNvGrpSpPr/>
          <p:nvPr/>
        </p:nvGrpSpPr>
        <p:grpSpPr>
          <a:xfrm>
            <a:off x="3198403" y="2739019"/>
            <a:ext cx="2613522" cy="1568113"/>
            <a:chOff x="2820134" y="281430"/>
            <a:chExt cx="2613522" cy="1568113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id="{006869D9-31A4-42C3-B889-80331D41BFA2}"/>
                </a:ext>
              </a:extLst>
            </p:cNvPr>
            <p:cNvSpPr/>
            <p:nvPr/>
          </p:nvSpPr>
          <p:spPr>
            <a:xfrm>
              <a:off x="2820134" y="281430"/>
              <a:ext cx="2613522" cy="1568113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pole tekstowe 9">
              <a:extLst>
                <a:ext uri="{FF2B5EF4-FFF2-40B4-BE49-F238E27FC236}">
                  <a16:creationId xmlns:a16="http://schemas.microsoft.com/office/drawing/2014/main" id="{CB3DD465-E18B-4977-8607-736C384D492D}"/>
                </a:ext>
              </a:extLst>
            </p:cNvPr>
            <p:cNvSpPr txBox="1"/>
            <p:nvPr/>
          </p:nvSpPr>
          <p:spPr>
            <a:xfrm>
              <a:off x="2820134" y="281430"/>
              <a:ext cx="2613522" cy="156811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2400" kern="1200" dirty="0"/>
                <a:t>Jak prawidłowo rozliczyć zaliczkę?</a:t>
              </a:r>
            </a:p>
          </p:txBody>
        </p:sp>
      </p:grpSp>
      <p:grpSp>
        <p:nvGrpSpPr>
          <p:cNvPr id="12" name="Grupa 11">
            <a:extLst>
              <a:ext uri="{FF2B5EF4-FFF2-40B4-BE49-F238E27FC236}">
                <a16:creationId xmlns:a16="http://schemas.microsoft.com/office/drawing/2014/main" id="{E4356705-041B-4520-BC27-A9152F8E31F6}"/>
              </a:ext>
            </a:extLst>
          </p:cNvPr>
          <p:cNvGrpSpPr/>
          <p:nvPr/>
        </p:nvGrpSpPr>
        <p:grpSpPr>
          <a:xfrm>
            <a:off x="6206950" y="2739019"/>
            <a:ext cx="2613522" cy="1568113"/>
            <a:chOff x="5695009" y="281430"/>
            <a:chExt cx="2613522" cy="156811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3" name="Prostokąt 12">
              <a:extLst>
                <a:ext uri="{FF2B5EF4-FFF2-40B4-BE49-F238E27FC236}">
                  <a16:creationId xmlns:a16="http://schemas.microsoft.com/office/drawing/2014/main" id="{B62F18CD-5695-49D7-A239-FB8ED806951D}"/>
                </a:ext>
              </a:extLst>
            </p:cNvPr>
            <p:cNvSpPr/>
            <p:nvPr/>
          </p:nvSpPr>
          <p:spPr>
            <a:xfrm>
              <a:off x="5695009" y="281430"/>
              <a:ext cx="2613522" cy="1568113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pole tekstowe 13">
              <a:extLst>
                <a:ext uri="{FF2B5EF4-FFF2-40B4-BE49-F238E27FC236}">
                  <a16:creationId xmlns:a16="http://schemas.microsoft.com/office/drawing/2014/main" id="{8E3ABB2F-A8F8-4130-AF0E-89B518AE45A7}"/>
                </a:ext>
              </a:extLst>
            </p:cNvPr>
            <p:cNvSpPr txBox="1"/>
            <p:nvPr/>
          </p:nvSpPr>
          <p:spPr>
            <a:xfrm>
              <a:off x="5695009" y="281430"/>
              <a:ext cx="2613522" cy="156811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2400" kern="1200" dirty="0"/>
                <a:t>W których modułach SL2014 popełniam błędy?</a:t>
              </a:r>
            </a:p>
          </p:txBody>
        </p:sp>
      </p:grpSp>
      <p:grpSp>
        <p:nvGrpSpPr>
          <p:cNvPr id="16" name="Grupa 15">
            <a:extLst>
              <a:ext uri="{FF2B5EF4-FFF2-40B4-BE49-F238E27FC236}">
                <a16:creationId xmlns:a16="http://schemas.microsoft.com/office/drawing/2014/main" id="{4372ACBB-A284-436F-A2CA-C26B0058835F}"/>
              </a:ext>
            </a:extLst>
          </p:cNvPr>
          <p:cNvGrpSpPr/>
          <p:nvPr/>
        </p:nvGrpSpPr>
        <p:grpSpPr>
          <a:xfrm>
            <a:off x="323528" y="4581128"/>
            <a:ext cx="2613522" cy="1568113"/>
            <a:chOff x="0" y="2110896"/>
            <a:chExt cx="2613522" cy="1568113"/>
          </a:xfrm>
        </p:grpSpPr>
        <p:sp>
          <p:nvSpPr>
            <p:cNvPr id="17" name="Prostokąt 16">
              <a:extLst>
                <a:ext uri="{FF2B5EF4-FFF2-40B4-BE49-F238E27FC236}">
                  <a16:creationId xmlns:a16="http://schemas.microsoft.com/office/drawing/2014/main" id="{2B587EAA-3509-4EE4-96D4-7A6D0B3DB6B4}"/>
                </a:ext>
              </a:extLst>
            </p:cNvPr>
            <p:cNvSpPr/>
            <p:nvPr/>
          </p:nvSpPr>
          <p:spPr>
            <a:xfrm>
              <a:off x="0" y="2110896"/>
              <a:ext cx="2613522" cy="1568113"/>
            </a:xfrm>
            <a:prstGeom prst="rect">
              <a:avLst/>
            </a:prstGeom>
            <a:solidFill>
              <a:srgbClr val="1A931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pole tekstowe 17">
              <a:extLst>
                <a:ext uri="{FF2B5EF4-FFF2-40B4-BE49-F238E27FC236}">
                  <a16:creationId xmlns:a16="http://schemas.microsoft.com/office/drawing/2014/main" id="{775E0E1C-2FB5-4BA9-8C22-18FC2F7D71D7}"/>
                </a:ext>
              </a:extLst>
            </p:cNvPr>
            <p:cNvSpPr txBox="1"/>
            <p:nvPr/>
          </p:nvSpPr>
          <p:spPr>
            <a:xfrm>
              <a:off x="0" y="2110896"/>
              <a:ext cx="2613522" cy="156811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2400" kern="1200" dirty="0"/>
                <a:t>Jak prawidłowo uzupełnić dane dotyczące postępu rzeczowego?</a:t>
              </a:r>
            </a:p>
          </p:txBody>
        </p:sp>
      </p:grpSp>
      <p:grpSp>
        <p:nvGrpSpPr>
          <p:cNvPr id="19" name="Grupa 18">
            <a:extLst>
              <a:ext uri="{FF2B5EF4-FFF2-40B4-BE49-F238E27FC236}">
                <a16:creationId xmlns:a16="http://schemas.microsoft.com/office/drawing/2014/main" id="{3666A891-A389-4F17-AECA-A9B15D71DE8A}"/>
              </a:ext>
            </a:extLst>
          </p:cNvPr>
          <p:cNvGrpSpPr/>
          <p:nvPr/>
        </p:nvGrpSpPr>
        <p:grpSpPr>
          <a:xfrm>
            <a:off x="3198403" y="4577003"/>
            <a:ext cx="2613522" cy="1568113"/>
            <a:chOff x="0" y="2110896"/>
            <a:chExt cx="2613522" cy="1568113"/>
          </a:xfrm>
        </p:grpSpPr>
        <p:sp>
          <p:nvSpPr>
            <p:cNvPr id="20" name="Prostokąt 19">
              <a:extLst>
                <a:ext uri="{FF2B5EF4-FFF2-40B4-BE49-F238E27FC236}">
                  <a16:creationId xmlns:a16="http://schemas.microsoft.com/office/drawing/2014/main" id="{A2BF0705-B247-41D4-A3B4-739FE5F4BF23}"/>
                </a:ext>
              </a:extLst>
            </p:cNvPr>
            <p:cNvSpPr/>
            <p:nvPr/>
          </p:nvSpPr>
          <p:spPr>
            <a:xfrm>
              <a:off x="0" y="2110896"/>
              <a:ext cx="2613522" cy="1568113"/>
            </a:xfrm>
            <a:prstGeom prst="rect">
              <a:avLst/>
            </a:prstGeom>
            <a:solidFill>
              <a:srgbClr val="1A931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pole tekstowe 20">
              <a:extLst>
                <a:ext uri="{FF2B5EF4-FFF2-40B4-BE49-F238E27FC236}">
                  <a16:creationId xmlns:a16="http://schemas.microsoft.com/office/drawing/2014/main" id="{56D3A731-20F4-416C-A5AB-C345F3F9FA98}"/>
                </a:ext>
              </a:extLst>
            </p:cNvPr>
            <p:cNvSpPr txBox="1"/>
            <p:nvPr/>
          </p:nvSpPr>
          <p:spPr>
            <a:xfrm>
              <a:off x="0" y="2110896"/>
              <a:ext cx="2613522" cy="1568113"/>
            </a:xfrm>
            <a:prstGeom prst="rect">
              <a:avLst/>
            </a:prstGeom>
            <a:solidFill>
              <a:srgbClr val="ECA87E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2400" kern="1200" dirty="0"/>
                <a:t>Jak prawidłowo uzupełnić dane dotyczące postępu rzeczowego?</a:t>
              </a:r>
            </a:p>
          </p:txBody>
        </p:sp>
      </p:grpSp>
      <p:grpSp>
        <p:nvGrpSpPr>
          <p:cNvPr id="22" name="Grupa 21">
            <a:extLst>
              <a:ext uri="{FF2B5EF4-FFF2-40B4-BE49-F238E27FC236}">
                <a16:creationId xmlns:a16="http://schemas.microsoft.com/office/drawing/2014/main" id="{5A583174-1CA8-44D6-9910-675521247FB4}"/>
              </a:ext>
            </a:extLst>
          </p:cNvPr>
          <p:cNvGrpSpPr/>
          <p:nvPr/>
        </p:nvGrpSpPr>
        <p:grpSpPr>
          <a:xfrm>
            <a:off x="6206950" y="4577003"/>
            <a:ext cx="2613522" cy="1568113"/>
            <a:chOff x="5749749" y="2110896"/>
            <a:chExt cx="2613522" cy="1568113"/>
          </a:xfrm>
          <a:solidFill>
            <a:srgbClr val="73C2F7"/>
          </a:solidFill>
        </p:grpSpPr>
        <p:sp>
          <p:nvSpPr>
            <p:cNvPr id="23" name="Prostokąt 22">
              <a:extLst>
                <a:ext uri="{FF2B5EF4-FFF2-40B4-BE49-F238E27FC236}">
                  <a16:creationId xmlns:a16="http://schemas.microsoft.com/office/drawing/2014/main" id="{6093CFB8-1E05-4A15-B33A-E519112212C9}"/>
                </a:ext>
              </a:extLst>
            </p:cNvPr>
            <p:cNvSpPr/>
            <p:nvPr/>
          </p:nvSpPr>
          <p:spPr>
            <a:xfrm>
              <a:off x="5749749" y="2110896"/>
              <a:ext cx="2613522" cy="1568113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pole tekstowe 23">
              <a:extLst>
                <a:ext uri="{FF2B5EF4-FFF2-40B4-BE49-F238E27FC236}">
                  <a16:creationId xmlns:a16="http://schemas.microsoft.com/office/drawing/2014/main" id="{D105C71C-EB0D-4A67-A10C-5B8AC3989AAE}"/>
                </a:ext>
              </a:extLst>
            </p:cNvPr>
            <p:cNvSpPr txBox="1"/>
            <p:nvPr/>
          </p:nvSpPr>
          <p:spPr>
            <a:xfrm>
              <a:off x="5749749" y="2110896"/>
              <a:ext cx="2613522" cy="156811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2400" kern="1200" dirty="0"/>
                <a:t>Jak powinienem opisywać dokumenty księgowe?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182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73"/>
    </mc:Choice>
    <mc:Fallback xmlns="">
      <p:transition spd="slow" advTm="105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7">
            <a:extLst>
              <a:ext uri="{FF2B5EF4-FFF2-40B4-BE49-F238E27FC236}">
                <a16:creationId xmlns:a16="http://schemas.microsoft.com/office/drawing/2014/main" id="{30DC054C-5B6E-4C0A-A6FB-B668CD71648F}"/>
              </a:ext>
            </a:extLst>
          </p:cNvPr>
          <p:cNvSpPr txBox="1">
            <a:spLocks/>
          </p:cNvSpPr>
          <p:nvPr/>
        </p:nvSpPr>
        <p:spPr>
          <a:xfrm>
            <a:off x="210059" y="823277"/>
            <a:ext cx="8784976" cy="726492"/>
          </a:xfrm>
          <a:prstGeom prst="roundRect">
            <a:avLst/>
          </a:prstGeom>
          <a:solidFill>
            <a:schemeClr val="tx2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2400" b="1" dirty="0">
              <a:ln w="18415" cmpd="sng">
                <a:noFill/>
                <a:prstDash val="solid"/>
              </a:ln>
              <a:solidFill>
                <a:srgbClr val="FFFFFF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2400" b="1" dirty="0">
              <a:ln w="18415" cmpd="sng">
                <a:noFill/>
                <a:prstDash val="solid"/>
              </a:ln>
              <a:solidFill>
                <a:srgbClr val="FFFFFF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2400" b="1" dirty="0">
              <a:ln w="18415" cmpd="sng">
                <a:noFill/>
                <a:prstDash val="solid"/>
              </a:ln>
              <a:solidFill>
                <a:srgbClr val="FFFFFF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6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Kiedy składam wniosek o płatność?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4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2400" b="1" dirty="0">
              <a:ln w="18415" cmpd="sng">
                <a:noFill/>
                <a:prstDash val="solid"/>
              </a:ln>
              <a:solidFill>
                <a:srgbClr val="FFFFFF"/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2400" b="1" dirty="0">
              <a:ln w="18415" cmpd="sng">
                <a:noFill/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3" name="Prostokąt zaokrąglony 9">
            <a:extLst>
              <a:ext uri="{FF2B5EF4-FFF2-40B4-BE49-F238E27FC236}">
                <a16:creationId xmlns:a16="http://schemas.microsoft.com/office/drawing/2014/main" id="{DD787724-906F-4F70-9540-6377C6D0276A}"/>
              </a:ext>
            </a:extLst>
          </p:cNvPr>
          <p:cNvSpPr/>
          <p:nvPr/>
        </p:nvSpPr>
        <p:spPr>
          <a:xfrm>
            <a:off x="210059" y="1755308"/>
            <a:ext cx="8784976" cy="72254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/>
              <a:t>Nie rzadziej niż raz na trzy miesiące</a:t>
            </a:r>
            <a:endParaRPr lang="pl-PL" sz="2800" b="1" i="1" dirty="0"/>
          </a:p>
        </p:txBody>
      </p:sp>
      <p:sp>
        <p:nvSpPr>
          <p:cNvPr id="4" name="Prostokąt zaokrąglony 10">
            <a:extLst>
              <a:ext uri="{FF2B5EF4-FFF2-40B4-BE49-F238E27FC236}">
                <a16:creationId xmlns:a16="http://schemas.microsoft.com/office/drawing/2014/main" id="{E48410AC-C847-4F44-9689-068F52F697F0}"/>
              </a:ext>
            </a:extLst>
          </p:cNvPr>
          <p:cNvSpPr/>
          <p:nvPr/>
        </p:nvSpPr>
        <p:spPr>
          <a:xfrm>
            <a:off x="216453" y="2608562"/>
            <a:ext cx="8711094" cy="134898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/>
              <a:t>Zgodnie z Harmonogramem płatności umieszczonym </a:t>
            </a:r>
            <a:br>
              <a:rPr lang="pl-PL" sz="2800" b="1" dirty="0"/>
            </a:br>
            <a:r>
              <a:rPr lang="pl-PL" sz="2800" b="1" dirty="0"/>
              <a:t>w aplikacji SL2014 i zatwierdzonym przez Instytucję Pośredniczącą</a:t>
            </a:r>
          </a:p>
        </p:txBody>
      </p:sp>
      <p:sp>
        <p:nvSpPr>
          <p:cNvPr id="5" name="Prostokąt zaokrąglony 14">
            <a:extLst>
              <a:ext uri="{FF2B5EF4-FFF2-40B4-BE49-F238E27FC236}">
                <a16:creationId xmlns:a16="http://schemas.microsoft.com/office/drawing/2014/main" id="{9FA599A9-77F2-46CB-BFF5-ED0B7884818D}"/>
              </a:ext>
            </a:extLst>
          </p:cNvPr>
          <p:cNvSpPr/>
          <p:nvPr/>
        </p:nvSpPr>
        <p:spPr>
          <a:xfrm>
            <a:off x="216453" y="4126109"/>
            <a:ext cx="8711094" cy="86252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/>
              <a:t>W terminie do 14 dni kalendarzowych po zakończeniu okresu rozliczeniowego</a:t>
            </a:r>
            <a:endParaRPr lang="pl-PL" sz="2800" b="1" i="1" dirty="0"/>
          </a:p>
        </p:txBody>
      </p:sp>
      <p:sp>
        <p:nvSpPr>
          <p:cNvPr id="6" name="Prostokąt zaokrąglony 15">
            <a:extLst>
              <a:ext uri="{FF2B5EF4-FFF2-40B4-BE49-F238E27FC236}">
                <a16:creationId xmlns:a16="http://schemas.microsoft.com/office/drawing/2014/main" id="{BF6ABFA3-19A3-4C22-AE6A-1D6DFA070E83}"/>
              </a:ext>
            </a:extLst>
          </p:cNvPr>
          <p:cNvSpPr/>
          <p:nvPr/>
        </p:nvSpPr>
        <p:spPr>
          <a:xfrm>
            <a:off x="210059" y="5157192"/>
            <a:ext cx="8711094" cy="1568334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/>
              <a:t>W przypadku wniosku rozliczającego zaliczkę </a:t>
            </a:r>
            <a:br>
              <a:rPr lang="pl-PL" sz="2800" b="1" dirty="0"/>
            </a:br>
            <a:r>
              <a:rPr lang="pl-PL" sz="2800" b="1" u="sng" dirty="0"/>
              <a:t>nie później </a:t>
            </a:r>
            <a:r>
              <a:rPr lang="pl-PL" sz="2800" b="1" dirty="0"/>
              <a:t>niż trzy miesiące po otrzymaniu transzy zaliczki</a:t>
            </a:r>
            <a:endParaRPr lang="pl-PL" sz="2800" b="1" i="1" dirty="0"/>
          </a:p>
        </p:txBody>
      </p:sp>
    </p:spTree>
    <p:extLst>
      <p:ext uri="{BB962C8B-B14F-4D97-AF65-F5344CB8AC3E}">
        <p14:creationId xmlns:p14="http://schemas.microsoft.com/office/powerpoint/2010/main" val="1368622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7">
            <a:extLst>
              <a:ext uri="{FF2B5EF4-FFF2-40B4-BE49-F238E27FC236}">
                <a16:creationId xmlns:a16="http://schemas.microsoft.com/office/drawing/2014/main" id="{5C705E12-6293-4E72-91F6-2B87082D480B}"/>
              </a:ext>
            </a:extLst>
          </p:cNvPr>
          <p:cNvSpPr txBox="1">
            <a:spLocks/>
          </p:cNvSpPr>
          <p:nvPr/>
        </p:nvSpPr>
        <p:spPr>
          <a:xfrm>
            <a:off x="323528" y="908720"/>
            <a:ext cx="8568951" cy="554461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270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6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Płatności na rzecz projektu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3600" b="1" dirty="0">
              <a:ln w="18415" cmpd="sng">
                <a:noFill/>
                <a:prstDash val="solid"/>
              </a:ln>
              <a:solidFill>
                <a:srgbClr val="FFFFFF"/>
              </a:solidFill>
            </a:endParaRP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l-PL" sz="32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Płatności dokonywane są w oparciu </a:t>
            </a:r>
            <a:br>
              <a:rPr lang="pl-PL" sz="32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</a:br>
            <a:r>
              <a:rPr lang="pl-PL" sz="32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o przedkładane wnioski o płatność </a:t>
            </a:r>
            <a:br>
              <a:rPr lang="pl-PL" sz="32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</a:br>
            <a:r>
              <a:rPr lang="pl-PL" sz="32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oraz obowiązujący Harmonogram płatności   </a:t>
            </a:r>
            <a:r>
              <a:rPr kumimoji="0" lang="pl-PL" sz="3200" b="1" i="0" u="none" strike="noStrike" kern="1200" cap="none" spc="0" normalizeH="0" noProof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3200" b="1" baseline="0" dirty="0">
              <a:ln w="18415" cmpd="sng">
                <a:noFill/>
                <a:prstDash val="solid"/>
              </a:ln>
              <a:solidFill>
                <a:srgbClr val="FFFFFF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200" b="1" u="sng" dirty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Kwoty wnioskowane do wypłaty </a:t>
            </a:r>
            <a:br>
              <a:rPr lang="pl-PL" sz="3200" b="1" u="sng" dirty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</a:br>
            <a:r>
              <a:rPr lang="pl-PL" sz="3200" b="1" u="sng" dirty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(w formie zaliczki i/lub refundacji) muszą być zgodne z Harmonogramem płatności na dzień złożenia wniosku o płatność  </a:t>
            </a:r>
            <a:endParaRPr lang="pl-PL" sz="3200" b="1" u="sng" baseline="0" dirty="0">
              <a:ln w="18415" cmpd="sng">
                <a:noFill/>
                <a:prstDash val="solid"/>
              </a:ln>
              <a:solidFill>
                <a:srgbClr val="FFFFFF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600" b="1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292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73"/>
    </mc:Choice>
    <mc:Fallback xmlns="">
      <p:transition spd="slow" advTm="10573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7">
            <a:extLst>
              <a:ext uri="{FF2B5EF4-FFF2-40B4-BE49-F238E27FC236}">
                <a16:creationId xmlns:a16="http://schemas.microsoft.com/office/drawing/2014/main" id="{975B9E12-92A5-48CA-B16D-63F6DE43A565}"/>
              </a:ext>
            </a:extLst>
          </p:cNvPr>
          <p:cNvSpPr txBox="1">
            <a:spLocks/>
          </p:cNvSpPr>
          <p:nvPr/>
        </p:nvSpPr>
        <p:spPr>
          <a:xfrm>
            <a:off x="179512" y="1052736"/>
            <a:ext cx="8784976" cy="864096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1270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Dlaczego muszę czekać</a:t>
            </a:r>
            <a:r>
              <a:rPr kumimoji="0" lang="pl-PL" sz="3600" b="1" i="0" u="none" kern="1200" cap="none" spc="0" normalizeH="0" noProof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na płatność? </a:t>
            </a:r>
            <a:endParaRPr kumimoji="0" lang="pl-PL" sz="3600" b="1" i="0" u="non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49214B5-E237-41AE-9E98-12809026EB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3169661"/>
              </p:ext>
            </p:extLst>
          </p:nvPr>
        </p:nvGraphicFramePr>
        <p:xfrm>
          <a:off x="179512" y="2339752"/>
          <a:ext cx="8784976" cy="42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1445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7">
            <a:extLst>
              <a:ext uri="{FF2B5EF4-FFF2-40B4-BE49-F238E27FC236}">
                <a16:creationId xmlns:a16="http://schemas.microsoft.com/office/drawing/2014/main" id="{C2FEEC84-D15A-4965-AE28-48675F4FD9E8}"/>
              </a:ext>
            </a:extLst>
          </p:cNvPr>
          <p:cNvSpPr txBox="1">
            <a:spLocks/>
          </p:cNvSpPr>
          <p:nvPr/>
        </p:nvSpPr>
        <p:spPr>
          <a:xfrm>
            <a:off x="179512" y="836712"/>
            <a:ext cx="8784976" cy="792088"/>
          </a:xfrm>
          <a:prstGeom prst="roundRect">
            <a:avLst/>
          </a:prstGeom>
          <a:solidFill>
            <a:schemeClr val="tx2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600" b="1" i="0" u="non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Terminarz BGK – </a:t>
            </a:r>
            <a:br>
              <a:rPr kumimoji="0" lang="pl-PL" sz="3600" b="1" i="0" u="non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pl-PL" sz="3600" b="1" i="0" u="non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B222D2BE-1E5C-40AC-A31E-C1AE8A534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1700808"/>
            <a:ext cx="3168352" cy="4935318"/>
          </a:xfrm>
          <a:prstGeom prst="rect">
            <a:avLst/>
          </a:prstGeom>
        </p:spPr>
      </p:pic>
      <p:sp>
        <p:nvSpPr>
          <p:cNvPr id="10" name="Objaśnienie liniowe 1 3">
            <a:extLst>
              <a:ext uri="{FF2B5EF4-FFF2-40B4-BE49-F238E27FC236}">
                <a16:creationId xmlns:a16="http://schemas.microsoft.com/office/drawing/2014/main" id="{013618D4-3A27-4433-81C5-E2E4DE293F2D}"/>
              </a:ext>
            </a:extLst>
          </p:cNvPr>
          <p:cNvSpPr/>
          <p:nvPr/>
        </p:nvSpPr>
        <p:spPr>
          <a:xfrm>
            <a:off x="6541903" y="3496842"/>
            <a:ext cx="1723286" cy="1012278"/>
          </a:xfrm>
          <a:prstGeom prst="borderCallout1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/>
              <a:t>Terminarz jest niezależny od Instytucji Pośredniczącej</a:t>
            </a:r>
          </a:p>
        </p:txBody>
      </p:sp>
    </p:spTree>
    <p:extLst>
      <p:ext uri="{BB962C8B-B14F-4D97-AF65-F5344CB8AC3E}">
        <p14:creationId xmlns:p14="http://schemas.microsoft.com/office/powerpoint/2010/main" val="355475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7">
            <a:extLst>
              <a:ext uri="{FF2B5EF4-FFF2-40B4-BE49-F238E27FC236}">
                <a16:creationId xmlns:a16="http://schemas.microsoft.com/office/drawing/2014/main" id="{5487693B-5400-478D-81FE-2D779CC8C256}"/>
              </a:ext>
            </a:extLst>
          </p:cNvPr>
          <p:cNvSpPr txBox="1">
            <a:spLocks/>
          </p:cNvSpPr>
          <p:nvPr/>
        </p:nvSpPr>
        <p:spPr>
          <a:xfrm>
            <a:off x="179512" y="836712"/>
            <a:ext cx="8784976" cy="720080"/>
          </a:xfrm>
          <a:prstGeom prst="roundRect">
            <a:avLst/>
          </a:prstGeom>
          <a:solidFill>
            <a:schemeClr val="tx2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ZALICZKA</a:t>
            </a:r>
          </a:p>
        </p:txBody>
      </p:sp>
      <p:sp>
        <p:nvSpPr>
          <p:cNvPr id="3" name="Tytuł 7">
            <a:extLst>
              <a:ext uri="{FF2B5EF4-FFF2-40B4-BE49-F238E27FC236}">
                <a16:creationId xmlns:a16="http://schemas.microsoft.com/office/drawing/2014/main" id="{A8C0A176-8730-4AC1-848A-D1710DBA6BBA}"/>
              </a:ext>
            </a:extLst>
          </p:cNvPr>
          <p:cNvSpPr txBox="1">
            <a:spLocks/>
          </p:cNvSpPr>
          <p:nvPr/>
        </p:nvSpPr>
        <p:spPr>
          <a:xfrm>
            <a:off x="179512" y="1772816"/>
            <a:ext cx="8784976" cy="4752528"/>
          </a:xfrm>
          <a:prstGeom prst="roundRect">
            <a:avLst/>
          </a:prstGeom>
          <a:noFill/>
          <a:ln w="1270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2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</a:rPr>
              <a:t>Za termin rozliczenia zaliczki uważa się </a:t>
            </a:r>
            <a:r>
              <a:rPr lang="pl-PL" sz="3200" b="1" u="sng" dirty="0">
                <a:ln w="18415" cmpd="sng">
                  <a:noFill/>
                  <a:prstDash val="solid"/>
                </a:ln>
                <a:solidFill>
                  <a:schemeClr val="tx1"/>
                </a:solidFill>
              </a:rPr>
              <a:t>termin przekazania </a:t>
            </a:r>
            <a:r>
              <a:rPr lang="pl-PL" sz="32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</a:rPr>
              <a:t>za pośrednictwem aplikacji SL2014 wniosku o płatność </a:t>
            </a:r>
            <a:r>
              <a:rPr lang="pl-PL" sz="3200" b="1" u="sng" dirty="0">
                <a:ln w="18415" cmpd="sng">
                  <a:noFill/>
                  <a:prstDash val="solid"/>
                </a:ln>
                <a:solidFill>
                  <a:schemeClr val="tx1"/>
                </a:solidFill>
              </a:rPr>
              <a:t>i/lub datę dokonania zwrotu środków z niewykorzystanej zaliczki 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200" b="1" i="0" u="sng" kern="1200" cap="none" spc="0" normalizeH="0" baseline="0" noProof="0" dirty="0">
              <a:ln w="18415" cmpd="sng">
                <a:noFill/>
                <a:prstDash val="solid"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2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</a:rPr>
              <a:t>W przypadku, gdy rozliczam transzę zaliczki zarówno poprzez złożenie wniosku o płatność, </a:t>
            </a:r>
            <a:br>
              <a:rPr lang="pl-PL" sz="32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</a:rPr>
            </a:br>
            <a:r>
              <a:rPr lang="pl-PL" sz="32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</a:rPr>
              <a:t>jak i dokonanie zwrotu niewykorzystanych środków, powyższe czynności muszę wykonać przed upływem terminu na rozliczenie zaliczki   </a:t>
            </a:r>
            <a:endParaRPr kumimoji="0" lang="pl-PL" sz="3200" b="1" i="0" kern="1200" cap="none" spc="0" normalizeH="0" baseline="0" noProof="0" dirty="0">
              <a:ln w="18415" cmpd="sng">
                <a:noFill/>
                <a:prstDash val="solid"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80633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7">
            <a:extLst>
              <a:ext uri="{FF2B5EF4-FFF2-40B4-BE49-F238E27FC236}">
                <a16:creationId xmlns:a16="http://schemas.microsoft.com/office/drawing/2014/main" id="{76F213B1-7A17-4379-B51A-177084957EA8}"/>
              </a:ext>
            </a:extLst>
          </p:cNvPr>
          <p:cNvSpPr txBox="1">
            <a:spLocks/>
          </p:cNvSpPr>
          <p:nvPr/>
        </p:nvSpPr>
        <p:spPr>
          <a:xfrm>
            <a:off x="179512" y="908720"/>
            <a:ext cx="8784976" cy="720080"/>
          </a:xfrm>
          <a:prstGeom prst="roundRect">
            <a:avLst/>
          </a:prstGeom>
          <a:solidFill>
            <a:schemeClr val="tx2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600" b="1" noProof="0" dirty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ZALICZKA</a:t>
            </a:r>
            <a:endParaRPr kumimoji="0" lang="pl-PL" sz="3600" b="1" i="0" u="non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ytuł 7">
            <a:extLst>
              <a:ext uri="{FF2B5EF4-FFF2-40B4-BE49-F238E27FC236}">
                <a16:creationId xmlns:a16="http://schemas.microsoft.com/office/drawing/2014/main" id="{7BD1D1D7-1B89-4124-8E99-362D0B6EFA64}"/>
              </a:ext>
            </a:extLst>
          </p:cNvPr>
          <p:cNvSpPr txBox="1">
            <a:spLocks/>
          </p:cNvSpPr>
          <p:nvPr/>
        </p:nvSpPr>
        <p:spPr>
          <a:xfrm>
            <a:off x="179512" y="1988840"/>
            <a:ext cx="8784976" cy="4680520"/>
          </a:xfrm>
          <a:prstGeom prst="roundRect">
            <a:avLst/>
          </a:prstGeom>
          <a:noFill/>
          <a:ln w="1270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pl-PL" sz="28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</a:rPr>
              <a:t>Samo złożenie wniosku o płatność rozliczającego zaliczkę, nie gwarantuje rozliczenia otrzymanej transzy dofinansowania. W sytuacji błędnego przedstawienia wydatków do rozliczenia i/lub uznania ich </a:t>
            </a:r>
            <a:br>
              <a:rPr lang="pl-PL" sz="28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</a:rPr>
            </a:br>
            <a:r>
              <a:rPr lang="pl-PL" sz="28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</a:rPr>
              <a:t>za niekwalifikowalne, istnieje ryzyko nierozliczenia zaliczki w wymaganej wysokości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kern="1200" cap="none" spc="0" normalizeH="0" baseline="0" noProof="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</a:rPr>
              <a:t>Powinienem</a:t>
            </a:r>
            <a:r>
              <a:rPr kumimoji="0" lang="pl-PL" sz="2800" b="1" i="0" kern="1200" cap="none" spc="0" normalizeH="0" noProof="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</a:rPr>
              <a:t> zatem dołożyć </a:t>
            </a:r>
            <a:r>
              <a:rPr kumimoji="0" lang="pl-PL" sz="2800" b="1" i="0" u="sng" kern="1200" cap="none" spc="0" normalizeH="0" noProof="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</a:rPr>
              <a:t>należytej staranności</a:t>
            </a:r>
            <a:r>
              <a:rPr kumimoji="0" lang="pl-PL" sz="2800" b="1" i="0" kern="1200" cap="none" spc="0" normalizeH="0" noProof="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</a:rPr>
              <a:t>, </a:t>
            </a:r>
            <a:br>
              <a:rPr kumimoji="0" lang="pl-PL" sz="2800" b="1" i="0" kern="1200" cap="none" spc="0" normalizeH="0" noProof="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</a:rPr>
            </a:br>
            <a:r>
              <a:rPr kumimoji="0" lang="pl-PL" sz="2800" b="1" i="0" kern="1200" cap="none" spc="0" normalizeH="0" noProof="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</a:rPr>
              <a:t>by wydatki przedstawione we wniosku o płatność spełniały wszystkie wymogi kwalifikowalności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2800" b="1" baseline="0" dirty="0">
              <a:ln w="18415" cmpd="sng">
                <a:noFill/>
                <a:prstDash val="solid"/>
              </a:ln>
              <a:solidFill>
                <a:schemeClr val="tx1"/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800" b="1" u="sng" noProof="0" dirty="0">
                <a:ln w="18415" cmpd="sng">
                  <a:noFill/>
                  <a:prstDash val="solid"/>
                </a:ln>
                <a:solidFill>
                  <a:schemeClr val="tx1"/>
                </a:solidFill>
              </a:rPr>
              <a:t>We wniosku o płatność końcową nie rozliczam zaliczki</a:t>
            </a:r>
            <a:endParaRPr kumimoji="0" lang="pl-PL" sz="2800" b="1" i="0" u="sng" kern="1200" cap="none" spc="0" normalizeH="0" baseline="0" noProof="0" dirty="0">
              <a:ln w="18415" cmpd="sng">
                <a:noFill/>
                <a:prstDash val="solid"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6599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9339D542-D46D-4571-882C-0FFB42536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122" y="1225670"/>
            <a:ext cx="5040560" cy="5040560"/>
          </a:xfrm>
          <a:prstGeom prst="rect">
            <a:avLst/>
          </a:prstGeom>
        </p:spPr>
      </p:pic>
      <p:cxnSp>
        <p:nvCxnSpPr>
          <p:cNvPr id="4" name="Łącznik prosty ze strzałką 3">
            <a:extLst>
              <a:ext uri="{FF2B5EF4-FFF2-40B4-BE49-F238E27FC236}">
                <a16:creationId xmlns:a16="http://schemas.microsoft.com/office/drawing/2014/main" id="{8AD99A45-FABD-4A44-87EB-3B363D694DFE}"/>
              </a:ext>
            </a:extLst>
          </p:cNvPr>
          <p:cNvCxnSpPr/>
          <p:nvPr/>
        </p:nvCxnSpPr>
        <p:spPr>
          <a:xfrm>
            <a:off x="1875692" y="4794738"/>
            <a:ext cx="1534126" cy="2414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ole tekstowe 2">
            <a:extLst>
              <a:ext uri="{FF2B5EF4-FFF2-40B4-BE49-F238E27FC236}">
                <a16:creationId xmlns:a16="http://schemas.microsoft.com/office/drawing/2014/main" id="{E5F154F0-FB28-408C-893D-296065D6621C}"/>
              </a:ext>
            </a:extLst>
          </p:cNvPr>
          <p:cNvSpPr txBox="1"/>
          <p:nvPr/>
        </p:nvSpPr>
        <p:spPr>
          <a:xfrm>
            <a:off x="165615" y="4533128"/>
            <a:ext cx="2049507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800" b="1" i="1" dirty="0">
                <a:solidFill>
                  <a:srgbClr val="00B050"/>
                </a:solidFill>
              </a:rPr>
              <a:t>  </a:t>
            </a:r>
            <a:r>
              <a:rPr lang="pl-PL" sz="2800" b="1" i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Beneficjent</a:t>
            </a:r>
          </a:p>
        </p:txBody>
      </p:sp>
      <p:cxnSp>
        <p:nvCxnSpPr>
          <p:cNvPr id="5" name="Łącznik prosty ze strzałką 4">
            <a:extLst>
              <a:ext uri="{FF2B5EF4-FFF2-40B4-BE49-F238E27FC236}">
                <a16:creationId xmlns:a16="http://schemas.microsoft.com/office/drawing/2014/main" id="{A28933C9-5B8C-40A7-8742-93DF0310D82F}"/>
              </a:ext>
            </a:extLst>
          </p:cNvPr>
          <p:cNvCxnSpPr/>
          <p:nvPr/>
        </p:nvCxnSpPr>
        <p:spPr>
          <a:xfrm flipV="1">
            <a:off x="6337226" y="4493934"/>
            <a:ext cx="1528958" cy="39194"/>
          </a:xfrm>
          <a:prstGeom prst="straightConnector1">
            <a:avLst/>
          </a:prstGeom>
          <a:ln w="762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7F1AEC1-7E9F-4D64-8ED0-66DEB7ACCD57}"/>
              </a:ext>
            </a:extLst>
          </p:cNvPr>
          <p:cNvSpPr txBox="1"/>
          <p:nvPr/>
        </p:nvSpPr>
        <p:spPr>
          <a:xfrm>
            <a:off x="7255682" y="4232324"/>
            <a:ext cx="1800200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2800" b="1" i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Projekt</a:t>
            </a:r>
          </a:p>
        </p:txBody>
      </p:sp>
    </p:spTree>
    <p:extLst>
      <p:ext uri="{BB962C8B-B14F-4D97-AF65-F5344CB8AC3E}">
        <p14:creationId xmlns:p14="http://schemas.microsoft.com/office/powerpoint/2010/main" val="29908459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7">
            <a:extLst>
              <a:ext uri="{FF2B5EF4-FFF2-40B4-BE49-F238E27FC236}">
                <a16:creationId xmlns:a16="http://schemas.microsoft.com/office/drawing/2014/main" id="{FD75C864-CAF2-496D-B54F-1441C8640695}"/>
              </a:ext>
            </a:extLst>
          </p:cNvPr>
          <p:cNvSpPr txBox="1">
            <a:spLocks/>
          </p:cNvSpPr>
          <p:nvPr/>
        </p:nvSpPr>
        <p:spPr>
          <a:xfrm>
            <a:off x="179512" y="814100"/>
            <a:ext cx="8784976" cy="715218"/>
          </a:xfrm>
          <a:prstGeom prst="roundRect">
            <a:avLst/>
          </a:prstGeom>
          <a:solidFill>
            <a:schemeClr val="tx2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4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GDZIE ZNAJDĘ KARTĘ UMOWY W APLIKACJI SL2014?</a:t>
            </a:r>
            <a:endParaRPr kumimoji="0" lang="pl-PL" sz="2400" b="1" i="0" u="non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EF4A464-2B98-4234-8651-68BFC690EC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6089" y="1700808"/>
            <a:ext cx="9051822" cy="4787920"/>
          </a:xfrm>
          <a:prstGeom prst="rect">
            <a:avLst/>
          </a:prstGeom>
        </p:spPr>
      </p:pic>
      <p:sp>
        <p:nvSpPr>
          <p:cNvPr id="4" name="Dowolny kształt 3">
            <a:extLst>
              <a:ext uri="{FF2B5EF4-FFF2-40B4-BE49-F238E27FC236}">
                <a16:creationId xmlns:a16="http://schemas.microsoft.com/office/drawing/2014/main" id="{E6161220-EE16-479F-8EB3-78BDE32FD3D9}"/>
              </a:ext>
            </a:extLst>
          </p:cNvPr>
          <p:cNvSpPr/>
          <p:nvPr/>
        </p:nvSpPr>
        <p:spPr>
          <a:xfrm>
            <a:off x="409074" y="3272589"/>
            <a:ext cx="1553204" cy="866274"/>
          </a:xfrm>
          <a:custGeom>
            <a:avLst/>
            <a:gdLst>
              <a:gd name="connsiteX0" fmla="*/ 1431758 w 1553204"/>
              <a:gd name="connsiteY0" fmla="*/ 324853 h 866274"/>
              <a:gd name="connsiteX1" fmla="*/ 1419726 w 1553204"/>
              <a:gd name="connsiteY1" fmla="*/ 192506 h 866274"/>
              <a:gd name="connsiteX2" fmla="*/ 1311442 w 1553204"/>
              <a:gd name="connsiteY2" fmla="*/ 132348 h 866274"/>
              <a:gd name="connsiteX3" fmla="*/ 1239252 w 1553204"/>
              <a:gd name="connsiteY3" fmla="*/ 84222 h 866274"/>
              <a:gd name="connsiteX4" fmla="*/ 1167063 w 1553204"/>
              <a:gd name="connsiteY4" fmla="*/ 60158 h 866274"/>
              <a:gd name="connsiteX5" fmla="*/ 1130968 w 1553204"/>
              <a:gd name="connsiteY5" fmla="*/ 36095 h 866274"/>
              <a:gd name="connsiteX6" fmla="*/ 1046747 w 1553204"/>
              <a:gd name="connsiteY6" fmla="*/ 12032 h 866274"/>
              <a:gd name="connsiteX7" fmla="*/ 854242 w 1553204"/>
              <a:gd name="connsiteY7" fmla="*/ 0 h 866274"/>
              <a:gd name="connsiteX8" fmla="*/ 397042 w 1553204"/>
              <a:gd name="connsiteY8" fmla="*/ 12032 h 866274"/>
              <a:gd name="connsiteX9" fmla="*/ 300789 w 1553204"/>
              <a:gd name="connsiteY9" fmla="*/ 36095 h 866274"/>
              <a:gd name="connsiteX10" fmla="*/ 204537 w 1553204"/>
              <a:gd name="connsiteY10" fmla="*/ 60158 h 866274"/>
              <a:gd name="connsiteX11" fmla="*/ 180473 w 1553204"/>
              <a:gd name="connsiteY11" fmla="*/ 84222 h 866274"/>
              <a:gd name="connsiteX12" fmla="*/ 144379 w 1553204"/>
              <a:gd name="connsiteY12" fmla="*/ 108285 h 866274"/>
              <a:gd name="connsiteX13" fmla="*/ 120315 w 1553204"/>
              <a:gd name="connsiteY13" fmla="*/ 144379 h 866274"/>
              <a:gd name="connsiteX14" fmla="*/ 60158 w 1553204"/>
              <a:gd name="connsiteY14" fmla="*/ 204537 h 866274"/>
              <a:gd name="connsiteX15" fmla="*/ 24063 w 1553204"/>
              <a:gd name="connsiteY15" fmla="*/ 312822 h 866274"/>
              <a:gd name="connsiteX16" fmla="*/ 12031 w 1553204"/>
              <a:gd name="connsiteY16" fmla="*/ 348916 h 866274"/>
              <a:gd name="connsiteX17" fmla="*/ 0 w 1553204"/>
              <a:gd name="connsiteY17" fmla="*/ 385011 h 866274"/>
              <a:gd name="connsiteX18" fmla="*/ 12031 w 1553204"/>
              <a:gd name="connsiteY18" fmla="*/ 529390 h 866274"/>
              <a:gd name="connsiteX19" fmla="*/ 36094 w 1553204"/>
              <a:gd name="connsiteY19" fmla="*/ 565485 h 866274"/>
              <a:gd name="connsiteX20" fmla="*/ 48126 w 1553204"/>
              <a:gd name="connsiteY20" fmla="*/ 601579 h 866274"/>
              <a:gd name="connsiteX21" fmla="*/ 180473 w 1553204"/>
              <a:gd name="connsiteY21" fmla="*/ 709864 h 866274"/>
              <a:gd name="connsiteX22" fmla="*/ 216568 w 1553204"/>
              <a:gd name="connsiteY22" fmla="*/ 721895 h 866274"/>
              <a:gd name="connsiteX23" fmla="*/ 252663 w 1553204"/>
              <a:gd name="connsiteY23" fmla="*/ 745958 h 866274"/>
              <a:gd name="connsiteX24" fmla="*/ 288758 w 1553204"/>
              <a:gd name="connsiteY24" fmla="*/ 757990 h 866274"/>
              <a:gd name="connsiteX25" fmla="*/ 336884 w 1553204"/>
              <a:gd name="connsiteY25" fmla="*/ 782053 h 866274"/>
              <a:gd name="connsiteX26" fmla="*/ 372979 w 1553204"/>
              <a:gd name="connsiteY26" fmla="*/ 794085 h 866274"/>
              <a:gd name="connsiteX27" fmla="*/ 421105 w 1553204"/>
              <a:gd name="connsiteY27" fmla="*/ 818148 h 866274"/>
              <a:gd name="connsiteX28" fmla="*/ 469231 w 1553204"/>
              <a:gd name="connsiteY28" fmla="*/ 830179 h 866274"/>
              <a:gd name="connsiteX29" fmla="*/ 505326 w 1553204"/>
              <a:gd name="connsiteY29" fmla="*/ 842211 h 866274"/>
              <a:gd name="connsiteX30" fmla="*/ 613610 w 1553204"/>
              <a:gd name="connsiteY30" fmla="*/ 866274 h 866274"/>
              <a:gd name="connsiteX31" fmla="*/ 1311442 w 1553204"/>
              <a:gd name="connsiteY31" fmla="*/ 854243 h 866274"/>
              <a:gd name="connsiteX32" fmla="*/ 1347537 w 1553204"/>
              <a:gd name="connsiteY32" fmla="*/ 842211 h 866274"/>
              <a:gd name="connsiteX33" fmla="*/ 1395663 w 1553204"/>
              <a:gd name="connsiteY33" fmla="*/ 770022 h 866274"/>
              <a:gd name="connsiteX34" fmla="*/ 1431758 w 1553204"/>
              <a:gd name="connsiteY34" fmla="*/ 709864 h 866274"/>
              <a:gd name="connsiteX35" fmla="*/ 1491915 w 1553204"/>
              <a:gd name="connsiteY35" fmla="*/ 649706 h 866274"/>
              <a:gd name="connsiteX36" fmla="*/ 1503947 w 1553204"/>
              <a:gd name="connsiteY36" fmla="*/ 613611 h 866274"/>
              <a:gd name="connsiteX37" fmla="*/ 1515979 w 1553204"/>
              <a:gd name="connsiteY37" fmla="*/ 565485 h 866274"/>
              <a:gd name="connsiteX38" fmla="*/ 1540042 w 1553204"/>
              <a:gd name="connsiteY38" fmla="*/ 493295 h 866274"/>
              <a:gd name="connsiteX39" fmla="*/ 1540042 w 1553204"/>
              <a:gd name="connsiteY39" fmla="*/ 312822 h 866274"/>
              <a:gd name="connsiteX40" fmla="*/ 1491915 w 1553204"/>
              <a:gd name="connsiteY40" fmla="*/ 264695 h 866274"/>
              <a:gd name="connsiteX41" fmla="*/ 1455821 w 1553204"/>
              <a:gd name="connsiteY41" fmla="*/ 192506 h 866274"/>
              <a:gd name="connsiteX42" fmla="*/ 1407694 w 1553204"/>
              <a:gd name="connsiteY42" fmla="*/ 180474 h 866274"/>
              <a:gd name="connsiteX43" fmla="*/ 1371600 w 1553204"/>
              <a:gd name="connsiteY43" fmla="*/ 144379 h 866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553204" h="866274">
                <a:moveTo>
                  <a:pt x="1431758" y="324853"/>
                </a:moveTo>
                <a:cubicBezTo>
                  <a:pt x="1427747" y="280737"/>
                  <a:pt x="1438459" y="232648"/>
                  <a:pt x="1419726" y="192506"/>
                </a:cubicBezTo>
                <a:cubicBezTo>
                  <a:pt x="1404483" y="159842"/>
                  <a:pt x="1345373" y="143658"/>
                  <a:pt x="1311442" y="132348"/>
                </a:cubicBezTo>
                <a:cubicBezTo>
                  <a:pt x="1287379" y="116306"/>
                  <a:pt x="1266688" y="93368"/>
                  <a:pt x="1239252" y="84222"/>
                </a:cubicBezTo>
                <a:cubicBezTo>
                  <a:pt x="1215189" y="76201"/>
                  <a:pt x="1188168" y="74228"/>
                  <a:pt x="1167063" y="60158"/>
                </a:cubicBezTo>
                <a:cubicBezTo>
                  <a:pt x="1155031" y="52137"/>
                  <a:pt x="1143902" y="42562"/>
                  <a:pt x="1130968" y="36095"/>
                </a:cubicBezTo>
                <a:cubicBezTo>
                  <a:pt x="1118145" y="29684"/>
                  <a:pt x="1056380" y="12995"/>
                  <a:pt x="1046747" y="12032"/>
                </a:cubicBezTo>
                <a:cubicBezTo>
                  <a:pt x="982773" y="5634"/>
                  <a:pt x="918410" y="4011"/>
                  <a:pt x="854242" y="0"/>
                </a:cubicBezTo>
                <a:cubicBezTo>
                  <a:pt x="701842" y="4011"/>
                  <a:pt x="549172" y="2110"/>
                  <a:pt x="397042" y="12032"/>
                </a:cubicBezTo>
                <a:cubicBezTo>
                  <a:pt x="364040" y="14184"/>
                  <a:pt x="333218" y="29609"/>
                  <a:pt x="300789" y="36095"/>
                </a:cubicBezTo>
                <a:cubicBezTo>
                  <a:pt x="228195" y="50614"/>
                  <a:pt x="260031" y="41660"/>
                  <a:pt x="204537" y="60158"/>
                </a:cubicBezTo>
                <a:cubicBezTo>
                  <a:pt x="196516" y="68179"/>
                  <a:pt x="189331" y="77135"/>
                  <a:pt x="180473" y="84222"/>
                </a:cubicBezTo>
                <a:cubicBezTo>
                  <a:pt x="169182" y="93255"/>
                  <a:pt x="154604" y="98060"/>
                  <a:pt x="144379" y="108285"/>
                </a:cubicBezTo>
                <a:cubicBezTo>
                  <a:pt x="134154" y="118510"/>
                  <a:pt x="129837" y="133497"/>
                  <a:pt x="120315" y="144379"/>
                </a:cubicBezTo>
                <a:cubicBezTo>
                  <a:pt x="101641" y="165721"/>
                  <a:pt x="60158" y="204537"/>
                  <a:pt x="60158" y="204537"/>
                </a:cubicBezTo>
                <a:lnTo>
                  <a:pt x="24063" y="312822"/>
                </a:lnTo>
                <a:lnTo>
                  <a:pt x="12031" y="348916"/>
                </a:lnTo>
                <a:lnTo>
                  <a:pt x="0" y="385011"/>
                </a:lnTo>
                <a:cubicBezTo>
                  <a:pt x="4010" y="433137"/>
                  <a:pt x="2560" y="482035"/>
                  <a:pt x="12031" y="529390"/>
                </a:cubicBezTo>
                <a:cubicBezTo>
                  <a:pt x="14867" y="543569"/>
                  <a:pt x="29627" y="552551"/>
                  <a:pt x="36094" y="565485"/>
                </a:cubicBezTo>
                <a:cubicBezTo>
                  <a:pt x="41766" y="576828"/>
                  <a:pt x="40517" y="591433"/>
                  <a:pt x="48126" y="601579"/>
                </a:cubicBezTo>
                <a:cubicBezTo>
                  <a:pt x="70555" y="631483"/>
                  <a:pt x="144019" y="697713"/>
                  <a:pt x="180473" y="709864"/>
                </a:cubicBezTo>
                <a:lnTo>
                  <a:pt x="216568" y="721895"/>
                </a:lnTo>
                <a:cubicBezTo>
                  <a:pt x="228600" y="729916"/>
                  <a:pt x="239729" y="739491"/>
                  <a:pt x="252663" y="745958"/>
                </a:cubicBezTo>
                <a:cubicBezTo>
                  <a:pt x="264007" y="751630"/>
                  <a:pt x="277101" y="752994"/>
                  <a:pt x="288758" y="757990"/>
                </a:cubicBezTo>
                <a:cubicBezTo>
                  <a:pt x="305243" y="765055"/>
                  <a:pt x="320399" y="774988"/>
                  <a:pt x="336884" y="782053"/>
                </a:cubicBezTo>
                <a:cubicBezTo>
                  <a:pt x="348541" y="787049"/>
                  <a:pt x="361322" y="789089"/>
                  <a:pt x="372979" y="794085"/>
                </a:cubicBezTo>
                <a:cubicBezTo>
                  <a:pt x="389464" y="801150"/>
                  <a:pt x="404311" y="811851"/>
                  <a:pt x="421105" y="818148"/>
                </a:cubicBezTo>
                <a:cubicBezTo>
                  <a:pt x="436588" y="823954"/>
                  <a:pt x="453332" y="825636"/>
                  <a:pt x="469231" y="830179"/>
                </a:cubicBezTo>
                <a:cubicBezTo>
                  <a:pt x="481426" y="833663"/>
                  <a:pt x="493131" y="838727"/>
                  <a:pt x="505326" y="842211"/>
                </a:cubicBezTo>
                <a:cubicBezTo>
                  <a:pt x="544979" y="853541"/>
                  <a:pt x="572251" y="858003"/>
                  <a:pt x="613610" y="866274"/>
                </a:cubicBezTo>
                <a:lnTo>
                  <a:pt x="1311442" y="854243"/>
                </a:lnTo>
                <a:cubicBezTo>
                  <a:pt x="1324118" y="853827"/>
                  <a:pt x="1338569" y="851179"/>
                  <a:pt x="1347537" y="842211"/>
                </a:cubicBezTo>
                <a:cubicBezTo>
                  <a:pt x="1367987" y="821761"/>
                  <a:pt x="1395663" y="770022"/>
                  <a:pt x="1395663" y="770022"/>
                </a:cubicBezTo>
                <a:cubicBezTo>
                  <a:pt x="1416557" y="707337"/>
                  <a:pt x="1394007" y="757052"/>
                  <a:pt x="1431758" y="709864"/>
                </a:cubicBezTo>
                <a:cubicBezTo>
                  <a:pt x="1477595" y="652569"/>
                  <a:pt x="1430037" y="690959"/>
                  <a:pt x="1491915" y="649706"/>
                </a:cubicBezTo>
                <a:cubicBezTo>
                  <a:pt x="1495926" y="637674"/>
                  <a:pt x="1500463" y="625806"/>
                  <a:pt x="1503947" y="613611"/>
                </a:cubicBezTo>
                <a:cubicBezTo>
                  <a:pt x="1508490" y="597712"/>
                  <a:pt x="1511227" y="581323"/>
                  <a:pt x="1515979" y="565485"/>
                </a:cubicBezTo>
                <a:cubicBezTo>
                  <a:pt x="1523268" y="541190"/>
                  <a:pt x="1540042" y="493295"/>
                  <a:pt x="1540042" y="493295"/>
                </a:cubicBezTo>
                <a:cubicBezTo>
                  <a:pt x="1548521" y="433938"/>
                  <a:pt x="1564853" y="372369"/>
                  <a:pt x="1540042" y="312822"/>
                </a:cubicBezTo>
                <a:cubicBezTo>
                  <a:pt x="1531316" y="291880"/>
                  <a:pt x="1491915" y="264695"/>
                  <a:pt x="1491915" y="264695"/>
                </a:cubicBezTo>
                <a:cubicBezTo>
                  <a:pt x="1485052" y="244105"/>
                  <a:pt x="1475814" y="205834"/>
                  <a:pt x="1455821" y="192506"/>
                </a:cubicBezTo>
                <a:cubicBezTo>
                  <a:pt x="1442062" y="183334"/>
                  <a:pt x="1423736" y="184485"/>
                  <a:pt x="1407694" y="180474"/>
                </a:cubicBezTo>
                <a:cubicBezTo>
                  <a:pt x="1368263" y="154186"/>
                  <a:pt x="1371600" y="170871"/>
                  <a:pt x="1371600" y="144379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Dowolny kształt 8">
            <a:extLst>
              <a:ext uri="{FF2B5EF4-FFF2-40B4-BE49-F238E27FC236}">
                <a16:creationId xmlns:a16="http://schemas.microsoft.com/office/drawing/2014/main" id="{11992C13-468B-4D2E-ADA5-7D2E5199083C}"/>
              </a:ext>
            </a:extLst>
          </p:cNvPr>
          <p:cNvSpPr/>
          <p:nvPr/>
        </p:nvSpPr>
        <p:spPr>
          <a:xfrm>
            <a:off x="2987824" y="4437112"/>
            <a:ext cx="542260" cy="409073"/>
          </a:xfrm>
          <a:custGeom>
            <a:avLst/>
            <a:gdLst>
              <a:gd name="connsiteX0" fmla="*/ 433976 w 542260"/>
              <a:gd name="connsiteY0" fmla="*/ 108284 h 409073"/>
              <a:gd name="connsiteX1" fmla="*/ 397881 w 542260"/>
              <a:gd name="connsiteY1" fmla="*/ 48126 h 409073"/>
              <a:gd name="connsiteX2" fmla="*/ 325692 w 542260"/>
              <a:gd name="connsiteY2" fmla="*/ 24063 h 409073"/>
              <a:gd name="connsiteX3" fmla="*/ 145218 w 542260"/>
              <a:gd name="connsiteY3" fmla="*/ 0 h 409073"/>
              <a:gd name="connsiteX4" fmla="*/ 12871 w 542260"/>
              <a:gd name="connsiteY4" fmla="*/ 48126 h 409073"/>
              <a:gd name="connsiteX5" fmla="*/ 839 w 542260"/>
              <a:gd name="connsiteY5" fmla="*/ 84221 h 409073"/>
              <a:gd name="connsiteX6" fmla="*/ 36934 w 542260"/>
              <a:gd name="connsiteY6" fmla="*/ 276726 h 409073"/>
              <a:gd name="connsiteX7" fmla="*/ 73029 w 542260"/>
              <a:gd name="connsiteY7" fmla="*/ 288758 h 409073"/>
              <a:gd name="connsiteX8" fmla="*/ 97092 w 542260"/>
              <a:gd name="connsiteY8" fmla="*/ 324852 h 409073"/>
              <a:gd name="connsiteX9" fmla="*/ 169281 w 542260"/>
              <a:gd name="connsiteY9" fmla="*/ 372979 h 409073"/>
              <a:gd name="connsiteX10" fmla="*/ 205376 w 542260"/>
              <a:gd name="connsiteY10" fmla="*/ 397042 h 409073"/>
              <a:gd name="connsiteX11" fmla="*/ 253502 w 542260"/>
              <a:gd name="connsiteY11" fmla="*/ 409073 h 409073"/>
              <a:gd name="connsiteX12" fmla="*/ 458039 w 542260"/>
              <a:gd name="connsiteY12" fmla="*/ 397042 h 409073"/>
              <a:gd name="connsiteX13" fmla="*/ 494134 w 542260"/>
              <a:gd name="connsiteY13" fmla="*/ 372979 h 409073"/>
              <a:gd name="connsiteX14" fmla="*/ 542260 w 542260"/>
              <a:gd name="connsiteY14" fmla="*/ 300789 h 409073"/>
              <a:gd name="connsiteX15" fmla="*/ 530229 w 542260"/>
              <a:gd name="connsiteY15" fmla="*/ 180473 h 409073"/>
              <a:gd name="connsiteX16" fmla="*/ 506165 w 542260"/>
              <a:gd name="connsiteY16" fmla="*/ 108284 h 409073"/>
              <a:gd name="connsiteX17" fmla="*/ 494134 w 542260"/>
              <a:gd name="connsiteY17" fmla="*/ 72189 h 409073"/>
              <a:gd name="connsiteX18" fmla="*/ 458039 w 542260"/>
              <a:gd name="connsiteY18" fmla="*/ 48126 h 409073"/>
              <a:gd name="connsiteX19" fmla="*/ 385850 w 542260"/>
              <a:gd name="connsiteY19" fmla="*/ 24063 h 409073"/>
              <a:gd name="connsiteX20" fmla="*/ 361787 w 542260"/>
              <a:gd name="connsiteY20" fmla="*/ 12031 h 409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2260" h="409073">
                <a:moveTo>
                  <a:pt x="433976" y="108284"/>
                </a:moveTo>
                <a:cubicBezTo>
                  <a:pt x="421944" y="88231"/>
                  <a:pt x="416340" y="62483"/>
                  <a:pt x="397881" y="48126"/>
                </a:cubicBezTo>
                <a:cubicBezTo>
                  <a:pt x="377859" y="32554"/>
                  <a:pt x="349755" y="32084"/>
                  <a:pt x="325692" y="24063"/>
                </a:cubicBezTo>
                <a:cubicBezTo>
                  <a:pt x="243780" y="-3241"/>
                  <a:pt x="302243" y="13085"/>
                  <a:pt x="145218" y="0"/>
                </a:cubicBezTo>
                <a:cubicBezTo>
                  <a:pt x="51951" y="10363"/>
                  <a:pt x="45377" y="-16886"/>
                  <a:pt x="12871" y="48126"/>
                </a:cubicBezTo>
                <a:cubicBezTo>
                  <a:pt x="7199" y="59470"/>
                  <a:pt x="4850" y="72189"/>
                  <a:pt x="839" y="84221"/>
                </a:cubicBezTo>
                <a:cubicBezTo>
                  <a:pt x="2969" y="111904"/>
                  <a:pt x="-13089" y="236707"/>
                  <a:pt x="36934" y="276726"/>
                </a:cubicBezTo>
                <a:cubicBezTo>
                  <a:pt x="46837" y="284649"/>
                  <a:pt x="60997" y="284747"/>
                  <a:pt x="73029" y="288758"/>
                </a:cubicBezTo>
                <a:cubicBezTo>
                  <a:pt x="81050" y="300789"/>
                  <a:pt x="86210" y="315330"/>
                  <a:pt x="97092" y="324852"/>
                </a:cubicBezTo>
                <a:cubicBezTo>
                  <a:pt x="118857" y="343896"/>
                  <a:pt x="145218" y="356937"/>
                  <a:pt x="169281" y="372979"/>
                </a:cubicBezTo>
                <a:cubicBezTo>
                  <a:pt x="181313" y="381000"/>
                  <a:pt x="191348" y="393535"/>
                  <a:pt x="205376" y="397042"/>
                </a:cubicBezTo>
                <a:lnTo>
                  <a:pt x="253502" y="409073"/>
                </a:lnTo>
                <a:cubicBezTo>
                  <a:pt x="321681" y="405063"/>
                  <a:pt x="390498" y="407173"/>
                  <a:pt x="458039" y="397042"/>
                </a:cubicBezTo>
                <a:cubicBezTo>
                  <a:pt x="472339" y="394897"/>
                  <a:pt x="484612" y="383861"/>
                  <a:pt x="494134" y="372979"/>
                </a:cubicBezTo>
                <a:cubicBezTo>
                  <a:pt x="513178" y="351214"/>
                  <a:pt x="542260" y="300789"/>
                  <a:pt x="542260" y="300789"/>
                </a:cubicBezTo>
                <a:cubicBezTo>
                  <a:pt x="538250" y="260684"/>
                  <a:pt x="537657" y="220088"/>
                  <a:pt x="530229" y="180473"/>
                </a:cubicBezTo>
                <a:cubicBezTo>
                  <a:pt x="525555" y="155543"/>
                  <a:pt x="514186" y="132347"/>
                  <a:pt x="506165" y="108284"/>
                </a:cubicBezTo>
                <a:cubicBezTo>
                  <a:pt x="502154" y="96252"/>
                  <a:pt x="504686" y="79224"/>
                  <a:pt x="494134" y="72189"/>
                </a:cubicBezTo>
                <a:cubicBezTo>
                  <a:pt x="482102" y="64168"/>
                  <a:pt x="471253" y="53999"/>
                  <a:pt x="458039" y="48126"/>
                </a:cubicBezTo>
                <a:cubicBezTo>
                  <a:pt x="434860" y="37824"/>
                  <a:pt x="408537" y="35407"/>
                  <a:pt x="385850" y="24063"/>
                </a:cubicBezTo>
                <a:lnTo>
                  <a:pt x="361787" y="12031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32485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3">
            <a:extLst>
              <a:ext uri="{FF2B5EF4-FFF2-40B4-BE49-F238E27FC236}">
                <a16:creationId xmlns:a16="http://schemas.microsoft.com/office/drawing/2014/main" id="{62211091-0C20-4E7A-B6C3-665DD289F06F}"/>
              </a:ext>
            </a:extLst>
          </p:cNvPr>
          <p:cNvSpPr/>
          <p:nvPr/>
        </p:nvSpPr>
        <p:spPr>
          <a:xfrm>
            <a:off x="395536" y="1124744"/>
            <a:ext cx="8493052" cy="18002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2800" b="1" dirty="0"/>
              <a:t>Złożenie wniosku o płatność</a:t>
            </a:r>
            <a:r>
              <a:rPr lang="pl-PL" sz="2800" dirty="0"/>
              <a:t>, jak i komunikacja z IP </a:t>
            </a:r>
            <a:br>
              <a:rPr lang="pl-PL" sz="2800" dirty="0"/>
            </a:br>
            <a:r>
              <a:rPr lang="pl-PL" sz="2800" dirty="0"/>
              <a:t>odbywa się </a:t>
            </a:r>
            <a:r>
              <a:rPr lang="pl-PL" sz="2800" b="1" u="sng" dirty="0">
                <a:solidFill>
                  <a:schemeClr val="bg1"/>
                </a:solidFill>
              </a:rPr>
              <a:t>wyłącznie</a:t>
            </a:r>
            <a:r>
              <a:rPr lang="pl-PL" sz="2800" dirty="0">
                <a:solidFill>
                  <a:schemeClr val="bg1"/>
                </a:solidFill>
              </a:rPr>
              <a:t> </a:t>
            </a:r>
            <a:r>
              <a:rPr lang="pl-PL" sz="2800" dirty="0"/>
              <a:t>za pośrednictwem </a:t>
            </a:r>
            <a:r>
              <a:rPr lang="pl-PL" sz="2800" b="1" dirty="0"/>
              <a:t>SL2014 </a:t>
            </a:r>
            <a:br>
              <a:rPr lang="pl-PL" sz="2800" b="1" dirty="0"/>
            </a:br>
            <a:r>
              <a:rPr lang="pl-PL" sz="2000" dirty="0"/>
              <a:t>(aplikacja główna centralnego systemu teleinformatycznego SL2014) </a:t>
            </a:r>
            <a:endParaRPr lang="pl-PL" sz="2000" dirty="0">
              <a:ln w="18415" cmpd="sng">
                <a:noFill/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3" name="Prostokąt zaokrąglony 4">
            <a:extLst>
              <a:ext uri="{FF2B5EF4-FFF2-40B4-BE49-F238E27FC236}">
                <a16:creationId xmlns:a16="http://schemas.microsoft.com/office/drawing/2014/main" id="{8A046E2C-6112-4C56-B221-CA49C6A84323}"/>
              </a:ext>
            </a:extLst>
          </p:cNvPr>
          <p:cNvSpPr/>
          <p:nvPr/>
        </p:nvSpPr>
        <p:spPr>
          <a:xfrm>
            <a:off x="396521" y="3140968"/>
            <a:ext cx="8493052" cy="3384376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pl-PL" sz="2800" b="1" dirty="0"/>
              <a:t>Jeżeli z przyczyn technicznych</a:t>
            </a:r>
            <a:r>
              <a:rPr lang="pl-PL" sz="2800" dirty="0"/>
              <a:t> nie jest możliwe przesłanie wniosku o płatność, należy przygotować </a:t>
            </a:r>
            <a:br>
              <a:rPr lang="pl-PL" sz="2800" dirty="0"/>
            </a:br>
            <a:r>
              <a:rPr lang="pl-PL" sz="2800" dirty="0"/>
              <a:t>i złożyć papierową wersję wniosku o płatność zgodnie ze wzorem załącznika nr 1 do </a:t>
            </a:r>
            <a:r>
              <a:rPr lang="pl-PL" sz="2800" i="1" dirty="0"/>
              <a:t>Wytycznych w zakresie warunków gromadzenia i przekazywania danych </a:t>
            </a:r>
            <a:br>
              <a:rPr lang="pl-PL" sz="2800" i="1" dirty="0"/>
            </a:br>
            <a:r>
              <a:rPr lang="pl-PL" sz="2800" i="1" dirty="0"/>
              <a:t>w postaci elektronicznej na lata 2014-2020</a:t>
            </a:r>
            <a:endParaRPr lang="pl-PL" sz="2800" dirty="0">
              <a:ln w="18415" cmpd="sng">
                <a:noFill/>
                <a:prstDash val="solid"/>
              </a:ln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1518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3">
            <a:extLst>
              <a:ext uri="{FF2B5EF4-FFF2-40B4-BE49-F238E27FC236}">
                <a16:creationId xmlns:a16="http://schemas.microsoft.com/office/drawing/2014/main" id="{CAC1F8A0-1EAC-46AB-84C5-801EFB990016}"/>
              </a:ext>
            </a:extLst>
          </p:cNvPr>
          <p:cNvSpPr/>
          <p:nvPr/>
        </p:nvSpPr>
        <p:spPr>
          <a:xfrm>
            <a:off x="325474" y="980728"/>
            <a:ext cx="8493052" cy="79208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2800" b="1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Charakter wniosku o płatność </a:t>
            </a:r>
            <a:endParaRPr lang="pl-PL" sz="2800" b="1" dirty="0">
              <a:ln w="18415" cmpd="sng">
                <a:noFill/>
                <a:prstDash val="solid"/>
              </a:ln>
              <a:solidFill>
                <a:srgbClr val="FFFFFF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9FE1657-5F46-4200-9458-34EA81593E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9433250"/>
              </p:ext>
            </p:extLst>
          </p:nvPr>
        </p:nvGraphicFramePr>
        <p:xfrm>
          <a:off x="105558" y="2162448"/>
          <a:ext cx="8712968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50930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7">
            <a:extLst>
              <a:ext uri="{FF2B5EF4-FFF2-40B4-BE49-F238E27FC236}">
                <a16:creationId xmlns:a16="http://schemas.microsoft.com/office/drawing/2014/main" id="{902BB764-A92A-47A8-86F0-D1211A6F406E}"/>
              </a:ext>
            </a:extLst>
          </p:cNvPr>
          <p:cNvSpPr txBox="1">
            <a:spLocks/>
          </p:cNvSpPr>
          <p:nvPr/>
        </p:nvSpPr>
        <p:spPr>
          <a:xfrm>
            <a:off x="179512" y="908720"/>
            <a:ext cx="8784976" cy="936103"/>
          </a:xfrm>
          <a:prstGeom prst="roundRect">
            <a:avLst/>
          </a:prstGeom>
          <a:solidFill>
            <a:schemeClr val="tx2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6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Moduły i bloki aplikacji SL2014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6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Wniosek o płatność/Postęp rzeczowy  </a:t>
            </a:r>
            <a:endParaRPr kumimoji="0" lang="pl-PL" sz="3600" b="1" i="0" u="non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9F257F39-100D-484A-A163-486412F620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4520160"/>
              </p:ext>
            </p:extLst>
          </p:nvPr>
        </p:nvGraphicFramePr>
        <p:xfrm>
          <a:off x="179512" y="2060848"/>
          <a:ext cx="8682899" cy="4590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85891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7">
            <a:extLst>
              <a:ext uri="{FF2B5EF4-FFF2-40B4-BE49-F238E27FC236}">
                <a16:creationId xmlns:a16="http://schemas.microsoft.com/office/drawing/2014/main" id="{38790C84-D0AF-4BF5-ABB5-7D171ACEE80A}"/>
              </a:ext>
            </a:extLst>
          </p:cNvPr>
          <p:cNvSpPr txBox="1">
            <a:spLocks/>
          </p:cNvSpPr>
          <p:nvPr/>
        </p:nvSpPr>
        <p:spPr>
          <a:xfrm>
            <a:off x="179512" y="836712"/>
            <a:ext cx="8784976" cy="936103"/>
          </a:xfrm>
          <a:prstGeom prst="roundRect">
            <a:avLst/>
          </a:prstGeom>
          <a:solidFill>
            <a:schemeClr val="tx2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2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Moduły i bloki aplikacji SL2014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2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Wniosek o płatność/Zestawienie dokumentów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356BFE5-B560-478F-9931-17ABDFEAC7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2107777"/>
              </p:ext>
            </p:extLst>
          </p:nvPr>
        </p:nvGraphicFramePr>
        <p:xfrm>
          <a:off x="119571" y="2031256"/>
          <a:ext cx="8731862" cy="4541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78608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7">
            <a:extLst>
              <a:ext uri="{FF2B5EF4-FFF2-40B4-BE49-F238E27FC236}">
                <a16:creationId xmlns:a16="http://schemas.microsoft.com/office/drawing/2014/main" id="{24C726C4-3BDE-43E4-86B0-2BD3AF1F8FA9}"/>
              </a:ext>
            </a:extLst>
          </p:cNvPr>
          <p:cNvSpPr txBox="1">
            <a:spLocks/>
          </p:cNvSpPr>
          <p:nvPr/>
        </p:nvSpPr>
        <p:spPr>
          <a:xfrm>
            <a:off x="179511" y="836712"/>
            <a:ext cx="8784976" cy="720080"/>
          </a:xfrm>
          <a:prstGeom prst="roundRect">
            <a:avLst/>
          </a:prstGeom>
          <a:solidFill>
            <a:schemeClr val="tx2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6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JAK TO WYGLĄDA W SL2014?</a:t>
            </a:r>
            <a:endParaRPr kumimoji="0" lang="pl-PL" sz="3600" b="1" i="0" u="non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D821C06-4409-41F3-AE99-3F03A41C2C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5397" y="1916832"/>
            <a:ext cx="8893205" cy="4941168"/>
          </a:xfrm>
          <a:prstGeom prst="rect">
            <a:avLst/>
          </a:prstGeom>
        </p:spPr>
      </p:pic>
      <p:sp>
        <p:nvSpPr>
          <p:cNvPr id="4" name="Objaśnienie liniowe 1 2">
            <a:extLst>
              <a:ext uri="{FF2B5EF4-FFF2-40B4-BE49-F238E27FC236}">
                <a16:creationId xmlns:a16="http://schemas.microsoft.com/office/drawing/2014/main" id="{143A3E6D-CEC1-4A8F-83AD-B1C55AFA2C87}"/>
              </a:ext>
            </a:extLst>
          </p:cNvPr>
          <p:cNvSpPr/>
          <p:nvPr/>
        </p:nvSpPr>
        <p:spPr>
          <a:xfrm>
            <a:off x="4067944" y="5301208"/>
            <a:ext cx="4752528" cy="936104"/>
          </a:xfrm>
          <a:prstGeom prst="borderCallout1">
            <a:avLst>
              <a:gd name="adj1" fmla="val 44993"/>
              <a:gd name="adj2" fmla="val -867"/>
              <a:gd name="adj3" fmla="val 86257"/>
              <a:gd name="adj4" fmla="val -30292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/>
              <a:t>Załączam: dokument księgowy, opis dokumentu, potwierdzenie dokonania płatności, protokół. </a:t>
            </a:r>
            <a:br>
              <a:rPr lang="pl-PL" sz="1200" dirty="0"/>
            </a:br>
            <a:r>
              <a:rPr lang="pl-PL" sz="1200" dirty="0"/>
              <a:t>Dodatkowo, </a:t>
            </a:r>
            <a:r>
              <a:rPr lang="pl-PL" sz="1200" u="sng" dirty="0"/>
              <a:t>gdy brak konieczności uzupełnienia danych w module „Zamówienia publiczne”</a:t>
            </a:r>
            <a:r>
              <a:rPr lang="pl-PL" sz="1200" dirty="0"/>
              <a:t>, procedurę wyboru oraz kontrakt</a:t>
            </a:r>
          </a:p>
        </p:txBody>
      </p:sp>
    </p:spTree>
    <p:extLst>
      <p:ext uri="{BB962C8B-B14F-4D97-AF65-F5344CB8AC3E}">
        <p14:creationId xmlns:p14="http://schemas.microsoft.com/office/powerpoint/2010/main" val="35111205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640FF712-5D16-45BA-B8DB-C655B234EA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4114" y="1340768"/>
            <a:ext cx="9035771" cy="468052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Dowolny kształt 8">
            <a:extLst>
              <a:ext uri="{FF2B5EF4-FFF2-40B4-BE49-F238E27FC236}">
                <a16:creationId xmlns:a16="http://schemas.microsoft.com/office/drawing/2014/main" id="{F1172533-4593-4D5A-BE26-29A3DE59D2CE}"/>
              </a:ext>
            </a:extLst>
          </p:cNvPr>
          <p:cNvSpPr/>
          <p:nvPr/>
        </p:nvSpPr>
        <p:spPr>
          <a:xfrm>
            <a:off x="1398955" y="4282854"/>
            <a:ext cx="1132616" cy="554066"/>
          </a:xfrm>
          <a:custGeom>
            <a:avLst/>
            <a:gdLst>
              <a:gd name="connsiteX0" fmla="*/ 1062234 w 1132616"/>
              <a:gd name="connsiteY0" fmla="*/ 195142 h 554066"/>
              <a:gd name="connsiteX1" fmla="*/ 1045142 w 1132616"/>
              <a:gd name="connsiteY1" fmla="*/ 152413 h 554066"/>
              <a:gd name="connsiteX2" fmla="*/ 1019505 w 1132616"/>
              <a:gd name="connsiteY2" fmla="*/ 126776 h 554066"/>
              <a:gd name="connsiteX3" fmla="*/ 968230 w 1132616"/>
              <a:gd name="connsiteY3" fmla="*/ 92593 h 554066"/>
              <a:gd name="connsiteX4" fmla="*/ 942593 w 1132616"/>
              <a:gd name="connsiteY4" fmla="*/ 84047 h 554066"/>
              <a:gd name="connsiteX5" fmla="*/ 882772 w 1132616"/>
              <a:gd name="connsiteY5" fmla="*/ 66955 h 554066"/>
              <a:gd name="connsiteX6" fmla="*/ 857135 w 1132616"/>
              <a:gd name="connsiteY6" fmla="*/ 49864 h 554066"/>
              <a:gd name="connsiteX7" fmla="*/ 746039 w 1132616"/>
              <a:gd name="connsiteY7" fmla="*/ 32772 h 554066"/>
              <a:gd name="connsiteX8" fmla="*/ 720402 w 1132616"/>
              <a:gd name="connsiteY8" fmla="*/ 24226 h 554066"/>
              <a:gd name="connsiteX9" fmla="*/ 139288 w 1132616"/>
              <a:gd name="connsiteY9" fmla="*/ 24226 h 554066"/>
              <a:gd name="connsiteX10" fmla="*/ 53830 w 1132616"/>
              <a:gd name="connsiteY10" fmla="*/ 41318 h 554066"/>
              <a:gd name="connsiteX11" fmla="*/ 28193 w 1132616"/>
              <a:gd name="connsiteY11" fmla="*/ 66955 h 554066"/>
              <a:gd name="connsiteX12" fmla="*/ 11101 w 1132616"/>
              <a:gd name="connsiteY12" fmla="*/ 92593 h 554066"/>
              <a:gd name="connsiteX13" fmla="*/ 11101 w 1132616"/>
              <a:gd name="connsiteY13" fmla="*/ 280600 h 554066"/>
              <a:gd name="connsiteX14" fmla="*/ 28193 w 1132616"/>
              <a:gd name="connsiteY14" fmla="*/ 331875 h 554066"/>
              <a:gd name="connsiteX15" fmla="*/ 79467 w 1132616"/>
              <a:gd name="connsiteY15" fmla="*/ 383150 h 554066"/>
              <a:gd name="connsiteX16" fmla="*/ 105105 w 1132616"/>
              <a:gd name="connsiteY16" fmla="*/ 408787 h 554066"/>
              <a:gd name="connsiteX17" fmla="*/ 156380 w 1132616"/>
              <a:gd name="connsiteY17" fmla="*/ 434425 h 554066"/>
              <a:gd name="connsiteX18" fmla="*/ 190563 w 1132616"/>
              <a:gd name="connsiteY18" fmla="*/ 442970 h 554066"/>
              <a:gd name="connsiteX19" fmla="*/ 241838 w 1132616"/>
              <a:gd name="connsiteY19" fmla="*/ 468608 h 554066"/>
              <a:gd name="connsiteX20" fmla="*/ 301658 w 1132616"/>
              <a:gd name="connsiteY20" fmla="*/ 494245 h 554066"/>
              <a:gd name="connsiteX21" fmla="*/ 387116 w 1132616"/>
              <a:gd name="connsiteY21" fmla="*/ 511337 h 554066"/>
              <a:gd name="connsiteX22" fmla="*/ 421299 w 1132616"/>
              <a:gd name="connsiteY22" fmla="*/ 519882 h 554066"/>
              <a:gd name="connsiteX23" fmla="*/ 481120 w 1132616"/>
              <a:gd name="connsiteY23" fmla="*/ 528428 h 554066"/>
              <a:gd name="connsiteX24" fmla="*/ 609307 w 1132616"/>
              <a:gd name="connsiteY24" fmla="*/ 545520 h 554066"/>
              <a:gd name="connsiteX25" fmla="*/ 763131 w 1132616"/>
              <a:gd name="connsiteY25" fmla="*/ 554066 h 554066"/>
              <a:gd name="connsiteX26" fmla="*/ 993867 w 1132616"/>
              <a:gd name="connsiteY26" fmla="*/ 545520 h 554066"/>
              <a:gd name="connsiteX27" fmla="*/ 1045142 w 1132616"/>
              <a:gd name="connsiteY27" fmla="*/ 528428 h 554066"/>
              <a:gd name="connsiteX28" fmla="*/ 1062234 w 1132616"/>
              <a:gd name="connsiteY28" fmla="*/ 502791 h 554066"/>
              <a:gd name="connsiteX29" fmla="*/ 1104963 w 1132616"/>
              <a:gd name="connsiteY29" fmla="*/ 460062 h 554066"/>
              <a:gd name="connsiteX30" fmla="*/ 1122054 w 1132616"/>
              <a:gd name="connsiteY30" fmla="*/ 408787 h 554066"/>
              <a:gd name="connsiteX31" fmla="*/ 1122054 w 1132616"/>
              <a:gd name="connsiteY31" fmla="*/ 220780 h 554066"/>
              <a:gd name="connsiteX32" fmla="*/ 1062234 w 1132616"/>
              <a:gd name="connsiteY32" fmla="*/ 195142 h 554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132616" h="554066">
                <a:moveTo>
                  <a:pt x="1062234" y="195142"/>
                </a:moveTo>
                <a:cubicBezTo>
                  <a:pt x="1049415" y="183747"/>
                  <a:pt x="1053272" y="165421"/>
                  <a:pt x="1045142" y="152413"/>
                </a:cubicBezTo>
                <a:cubicBezTo>
                  <a:pt x="1038737" y="142165"/>
                  <a:pt x="1029045" y="134196"/>
                  <a:pt x="1019505" y="126776"/>
                </a:cubicBezTo>
                <a:cubicBezTo>
                  <a:pt x="1003290" y="114165"/>
                  <a:pt x="987717" y="99089"/>
                  <a:pt x="968230" y="92593"/>
                </a:cubicBezTo>
                <a:cubicBezTo>
                  <a:pt x="959684" y="89744"/>
                  <a:pt x="951254" y="86522"/>
                  <a:pt x="942593" y="84047"/>
                </a:cubicBezTo>
                <a:cubicBezTo>
                  <a:pt x="929812" y="80395"/>
                  <a:pt x="896434" y="73786"/>
                  <a:pt x="882772" y="66955"/>
                </a:cubicBezTo>
                <a:cubicBezTo>
                  <a:pt x="873586" y="62362"/>
                  <a:pt x="866321" y="54457"/>
                  <a:pt x="857135" y="49864"/>
                </a:cubicBezTo>
                <a:cubicBezTo>
                  <a:pt x="826336" y="34465"/>
                  <a:pt x="770551" y="35223"/>
                  <a:pt x="746039" y="32772"/>
                </a:cubicBezTo>
                <a:cubicBezTo>
                  <a:pt x="737493" y="29923"/>
                  <a:pt x="729063" y="26701"/>
                  <a:pt x="720402" y="24226"/>
                </a:cubicBezTo>
                <a:cubicBezTo>
                  <a:pt x="534357" y="-28929"/>
                  <a:pt x="309434" y="21568"/>
                  <a:pt x="139288" y="24226"/>
                </a:cubicBezTo>
                <a:cubicBezTo>
                  <a:pt x="134221" y="24950"/>
                  <a:pt x="70102" y="30470"/>
                  <a:pt x="53830" y="41318"/>
                </a:cubicBezTo>
                <a:cubicBezTo>
                  <a:pt x="43774" y="48022"/>
                  <a:pt x="35930" y="57671"/>
                  <a:pt x="28193" y="66955"/>
                </a:cubicBezTo>
                <a:cubicBezTo>
                  <a:pt x="21618" y="74845"/>
                  <a:pt x="16798" y="84047"/>
                  <a:pt x="11101" y="92593"/>
                </a:cubicBezTo>
                <a:cubicBezTo>
                  <a:pt x="-2579" y="174667"/>
                  <a:pt x="-4783" y="164117"/>
                  <a:pt x="11101" y="280600"/>
                </a:cubicBezTo>
                <a:cubicBezTo>
                  <a:pt x="13535" y="298451"/>
                  <a:pt x="15454" y="319135"/>
                  <a:pt x="28193" y="331875"/>
                </a:cubicBezTo>
                <a:lnTo>
                  <a:pt x="79467" y="383150"/>
                </a:lnTo>
                <a:cubicBezTo>
                  <a:pt x="88013" y="391696"/>
                  <a:pt x="93640" y="404965"/>
                  <a:pt x="105105" y="408787"/>
                </a:cubicBezTo>
                <a:cubicBezTo>
                  <a:pt x="213153" y="444804"/>
                  <a:pt x="40391" y="384717"/>
                  <a:pt x="156380" y="434425"/>
                </a:cubicBezTo>
                <a:cubicBezTo>
                  <a:pt x="167175" y="439051"/>
                  <a:pt x="179169" y="440122"/>
                  <a:pt x="190563" y="442970"/>
                </a:cubicBezTo>
                <a:cubicBezTo>
                  <a:pt x="239827" y="475814"/>
                  <a:pt x="192307" y="447381"/>
                  <a:pt x="241838" y="468608"/>
                </a:cubicBezTo>
                <a:cubicBezTo>
                  <a:pt x="287413" y="488140"/>
                  <a:pt x="261577" y="482793"/>
                  <a:pt x="301658" y="494245"/>
                </a:cubicBezTo>
                <a:cubicBezTo>
                  <a:pt x="347968" y="507477"/>
                  <a:pt x="331164" y="500147"/>
                  <a:pt x="387116" y="511337"/>
                </a:cubicBezTo>
                <a:cubicBezTo>
                  <a:pt x="398633" y="513640"/>
                  <a:pt x="409743" y="517781"/>
                  <a:pt x="421299" y="519882"/>
                </a:cubicBezTo>
                <a:cubicBezTo>
                  <a:pt x="441117" y="523485"/>
                  <a:pt x="461211" y="525365"/>
                  <a:pt x="481120" y="528428"/>
                </a:cubicBezTo>
                <a:cubicBezTo>
                  <a:pt x="540811" y="537611"/>
                  <a:pt x="540523" y="540425"/>
                  <a:pt x="609307" y="545520"/>
                </a:cubicBezTo>
                <a:cubicBezTo>
                  <a:pt x="660520" y="549314"/>
                  <a:pt x="711856" y="551217"/>
                  <a:pt x="763131" y="554066"/>
                </a:cubicBezTo>
                <a:cubicBezTo>
                  <a:pt x="840043" y="551217"/>
                  <a:pt x="917218" y="552488"/>
                  <a:pt x="993867" y="545520"/>
                </a:cubicBezTo>
                <a:cubicBezTo>
                  <a:pt x="1011809" y="543889"/>
                  <a:pt x="1045142" y="528428"/>
                  <a:pt x="1045142" y="528428"/>
                </a:cubicBezTo>
                <a:cubicBezTo>
                  <a:pt x="1050839" y="519882"/>
                  <a:pt x="1054971" y="510054"/>
                  <a:pt x="1062234" y="502791"/>
                </a:cubicBezTo>
                <a:cubicBezTo>
                  <a:pt x="1091857" y="473168"/>
                  <a:pt x="1086734" y="501078"/>
                  <a:pt x="1104963" y="460062"/>
                </a:cubicBezTo>
                <a:cubicBezTo>
                  <a:pt x="1112280" y="443599"/>
                  <a:pt x="1122054" y="408787"/>
                  <a:pt x="1122054" y="408787"/>
                </a:cubicBezTo>
                <a:cubicBezTo>
                  <a:pt x="1130685" y="339738"/>
                  <a:pt x="1140721" y="295450"/>
                  <a:pt x="1122054" y="220780"/>
                </a:cubicBezTo>
                <a:cubicBezTo>
                  <a:pt x="1117386" y="202108"/>
                  <a:pt x="1075053" y="206537"/>
                  <a:pt x="1062234" y="19514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4" name="Dowolny kształt 11">
            <a:extLst>
              <a:ext uri="{FF2B5EF4-FFF2-40B4-BE49-F238E27FC236}">
                <a16:creationId xmlns:a16="http://schemas.microsoft.com/office/drawing/2014/main" id="{8C902BB6-297A-4C76-8276-817D23C7F97D}"/>
              </a:ext>
            </a:extLst>
          </p:cNvPr>
          <p:cNvSpPr/>
          <p:nvPr/>
        </p:nvSpPr>
        <p:spPr>
          <a:xfrm>
            <a:off x="1324598" y="5013176"/>
            <a:ext cx="1196411" cy="635594"/>
          </a:xfrm>
          <a:custGeom>
            <a:avLst/>
            <a:gdLst>
              <a:gd name="connsiteX0" fmla="*/ 1119499 w 1196411"/>
              <a:gd name="connsiteY0" fmla="*/ 188688 h 504882"/>
              <a:gd name="connsiteX1" fmla="*/ 1051133 w 1196411"/>
              <a:gd name="connsiteY1" fmla="*/ 137413 h 504882"/>
              <a:gd name="connsiteX2" fmla="*/ 982766 w 1196411"/>
              <a:gd name="connsiteY2" fmla="*/ 103230 h 504882"/>
              <a:gd name="connsiteX3" fmla="*/ 948583 w 1196411"/>
              <a:gd name="connsiteY3" fmla="*/ 86138 h 504882"/>
              <a:gd name="connsiteX4" fmla="*/ 897309 w 1196411"/>
              <a:gd name="connsiteY4" fmla="*/ 77592 h 504882"/>
              <a:gd name="connsiteX5" fmla="*/ 871671 w 1196411"/>
              <a:gd name="connsiteY5" fmla="*/ 69047 h 504882"/>
              <a:gd name="connsiteX6" fmla="*/ 794759 w 1196411"/>
              <a:gd name="connsiteY6" fmla="*/ 60501 h 504882"/>
              <a:gd name="connsiteX7" fmla="*/ 752030 w 1196411"/>
              <a:gd name="connsiteY7" fmla="*/ 51955 h 504882"/>
              <a:gd name="connsiteX8" fmla="*/ 581114 w 1196411"/>
              <a:gd name="connsiteY8" fmla="*/ 43409 h 504882"/>
              <a:gd name="connsiteX9" fmla="*/ 811851 w 1196411"/>
              <a:gd name="connsiteY9" fmla="*/ 51955 h 504882"/>
              <a:gd name="connsiteX10" fmla="*/ 726393 w 1196411"/>
              <a:gd name="connsiteY10" fmla="*/ 26318 h 504882"/>
              <a:gd name="connsiteX11" fmla="*/ 478565 w 1196411"/>
              <a:gd name="connsiteY11" fmla="*/ 9226 h 504882"/>
              <a:gd name="connsiteX12" fmla="*/ 358923 w 1196411"/>
              <a:gd name="connsiteY12" fmla="*/ 680 h 504882"/>
              <a:gd name="connsiteX13" fmla="*/ 59821 w 1196411"/>
              <a:gd name="connsiteY13" fmla="*/ 17772 h 504882"/>
              <a:gd name="connsiteX14" fmla="*/ 34183 w 1196411"/>
              <a:gd name="connsiteY14" fmla="*/ 26318 h 504882"/>
              <a:gd name="connsiteX15" fmla="*/ 17092 w 1196411"/>
              <a:gd name="connsiteY15" fmla="*/ 51955 h 504882"/>
              <a:gd name="connsiteX16" fmla="*/ 0 w 1196411"/>
              <a:gd name="connsiteY16" fmla="*/ 103230 h 504882"/>
              <a:gd name="connsiteX17" fmla="*/ 8546 w 1196411"/>
              <a:gd name="connsiteY17" fmla="*/ 274146 h 504882"/>
              <a:gd name="connsiteX18" fmla="*/ 17092 w 1196411"/>
              <a:gd name="connsiteY18" fmla="*/ 299783 h 504882"/>
              <a:gd name="connsiteX19" fmla="*/ 42729 w 1196411"/>
              <a:gd name="connsiteY19" fmla="*/ 325420 h 504882"/>
              <a:gd name="connsiteX20" fmla="*/ 68366 w 1196411"/>
              <a:gd name="connsiteY20" fmla="*/ 359604 h 504882"/>
              <a:gd name="connsiteX21" fmla="*/ 102550 w 1196411"/>
              <a:gd name="connsiteY21" fmla="*/ 376695 h 504882"/>
              <a:gd name="connsiteX22" fmla="*/ 128187 w 1196411"/>
              <a:gd name="connsiteY22" fmla="*/ 402333 h 504882"/>
              <a:gd name="connsiteX23" fmla="*/ 179462 w 1196411"/>
              <a:gd name="connsiteY23" fmla="*/ 419424 h 504882"/>
              <a:gd name="connsiteX24" fmla="*/ 222191 w 1196411"/>
              <a:gd name="connsiteY24" fmla="*/ 436516 h 504882"/>
              <a:gd name="connsiteX25" fmla="*/ 247828 w 1196411"/>
              <a:gd name="connsiteY25" fmla="*/ 445062 h 504882"/>
              <a:gd name="connsiteX26" fmla="*/ 316195 w 1196411"/>
              <a:gd name="connsiteY26" fmla="*/ 470699 h 504882"/>
              <a:gd name="connsiteX27" fmla="*/ 350378 w 1196411"/>
              <a:gd name="connsiteY27" fmla="*/ 479245 h 504882"/>
              <a:gd name="connsiteX28" fmla="*/ 444381 w 1196411"/>
              <a:gd name="connsiteY28" fmla="*/ 487791 h 504882"/>
              <a:gd name="connsiteX29" fmla="*/ 495656 w 1196411"/>
              <a:gd name="connsiteY29" fmla="*/ 496336 h 504882"/>
              <a:gd name="connsiteX30" fmla="*/ 598206 w 1196411"/>
              <a:gd name="connsiteY30" fmla="*/ 504882 h 504882"/>
              <a:gd name="connsiteX31" fmla="*/ 1016950 w 1196411"/>
              <a:gd name="connsiteY31" fmla="*/ 496336 h 504882"/>
              <a:gd name="connsiteX32" fmla="*/ 1059679 w 1196411"/>
              <a:gd name="connsiteY32" fmla="*/ 487791 h 504882"/>
              <a:gd name="connsiteX33" fmla="*/ 1128045 w 1196411"/>
              <a:gd name="connsiteY33" fmla="*/ 470699 h 504882"/>
              <a:gd name="connsiteX34" fmla="*/ 1153682 w 1196411"/>
              <a:gd name="connsiteY34" fmla="*/ 453607 h 504882"/>
              <a:gd name="connsiteX35" fmla="*/ 1179320 w 1196411"/>
              <a:gd name="connsiteY35" fmla="*/ 445062 h 504882"/>
              <a:gd name="connsiteX36" fmla="*/ 1196411 w 1196411"/>
              <a:gd name="connsiteY36" fmla="*/ 385241 h 504882"/>
              <a:gd name="connsiteX37" fmla="*/ 1187866 w 1196411"/>
              <a:gd name="connsiteY37" fmla="*/ 239962 h 504882"/>
              <a:gd name="connsiteX38" fmla="*/ 1179320 w 1196411"/>
              <a:gd name="connsiteY38" fmla="*/ 214325 h 504882"/>
              <a:gd name="connsiteX39" fmla="*/ 1153682 w 1196411"/>
              <a:gd name="connsiteY39" fmla="*/ 205779 h 504882"/>
              <a:gd name="connsiteX40" fmla="*/ 1119499 w 1196411"/>
              <a:gd name="connsiteY40" fmla="*/ 188688 h 504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196411" h="504882">
                <a:moveTo>
                  <a:pt x="1119499" y="188688"/>
                </a:moveTo>
                <a:cubicBezTo>
                  <a:pt x="1102408" y="177294"/>
                  <a:pt x="1072507" y="149072"/>
                  <a:pt x="1051133" y="137413"/>
                </a:cubicBezTo>
                <a:cubicBezTo>
                  <a:pt x="1028765" y="125212"/>
                  <a:pt x="1005555" y="114624"/>
                  <a:pt x="982766" y="103230"/>
                </a:cubicBezTo>
                <a:cubicBezTo>
                  <a:pt x="971372" y="97533"/>
                  <a:pt x="961149" y="88232"/>
                  <a:pt x="948583" y="86138"/>
                </a:cubicBezTo>
                <a:cubicBezTo>
                  <a:pt x="931492" y="83289"/>
                  <a:pt x="914224" y="81351"/>
                  <a:pt x="897309" y="77592"/>
                </a:cubicBezTo>
                <a:cubicBezTo>
                  <a:pt x="888515" y="75638"/>
                  <a:pt x="880557" y="70528"/>
                  <a:pt x="871671" y="69047"/>
                </a:cubicBezTo>
                <a:cubicBezTo>
                  <a:pt x="846227" y="64806"/>
                  <a:pt x="820295" y="64149"/>
                  <a:pt x="794759" y="60501"/>
                </a:cubicBezTo>
                <a:cubicBezTo>
                  <a:pt x="780380" y="58447"/>
                  <a:pt x="766509" y="53113"/>
                  <a:pt x="752030" y="51955"/>
                </a:cubicBezTo>
                <a:cubicBezTo>
                  <a:pt x="695169" y="47406"/>
                  <a:pt x="524071" y="43409"/>
                  <a:pt x="581114" y="43409"/>
                </a:cubicBezTo>
                <a:cubicBezTo>
                  <a:pt x="658079" y="43409"/>
                  <a:pt x="734939" y="49106"/>
                  <a:pt x="811851" y="51955"/>
                </a:cubicBezTo>
                <a:cubicBezTo>
                  <a:pt x="785084" y="43032"/>
                  <a:pt x="754814" y="31485"/>
                  <a:pt x="726393" y="26318"/>
                </a:cubicBezTo>
                <a:cubicBezTo>
                  <a:pt x="636738" y="10018"/>
                  <a:pt x="586193" y="15205"/>
                  <a:pt x="478565" y="9226"/>
                </a:cubicBezTo>
                <a:cubicBezTo>
                  <a:pt x="438644" y="7008"/>
                  <a:pt x="398804" y="3529"/>
                  <a:pt x="358923" y="680"/>
                </a:cubicBezTo>
                <a:cubicBezTo>
                  <a:pt x="209344" y="5505"/>
                  <a:pt x="162825" y="-11658"/>
                  <a:pt x="59821" y="17772"/>
                </a:cubicBezTo>
                <a:cubicBezTo>
                  <a:pt x="51159" y="20247"/>
                  <a:pt x="42729" y="23469"/>
                  <a:pt x="34183" y="26318"/>
                </a:cubicBezTo>
                <a:cubicBezTo>
                  <a:pt x="28486" y="34864"/>
                  <a:pt x="21263" y="42570"/>
                  <a:pt x="17092" y="51955"/>
                </a:cubicBezTo>
                <a:cubicBezTo>
                  <a:pt x="9775" y="68418"/>
                  <a:pt x="0" y="103230"/>
                  <a:pt x="0" y="103230"/>
                </a:cubicBezTo>
                <a:cubicBezTo>
                  <a:pt x="2849" y="160202"/>
                  <a:pt x="3604" y="217317"/>
                  <a:pt x="8546" y="274146"/>
                </a:cubicBezTo>
                <a:cubicBezTo>
                  <a:pt x="9326" y="283120"/>
                  <a:pt x="12095" y="292288"/>
                  <a:pt x="17092" y="299783"/>
                </a:cubicBezTo>
                <a:cubicBezTo>
                  <a:pt x="23796" y="309839"/>
                  <a:pt x="34864" y="316244"/>
                  <a:pt x="42729" y="325420"/>
                </a:cubicBezTo>
                <a:cubicBezTo>
                  <a:pt x="51998" y="336234"/>
                  <a:pt x="57552" y="350335"/>
                  <a:pt x="68366" y="359604"/>
                </a:cubicBezTo>
                <a:cubicBezTo>
                  <a:pt x="78039" y="367895"/>
                  <a:pt x="91155" y="370998"/>
                  <a:pt x="102550" y="376695"/>
                </a:cubicBezTo>
                <a:cubicBezTo>
                  <a:pt x="111096" y="385241"/>
                  <a:pt x="117622" y="396464"/>
                  <a:pt x="128187" y="402333"/>
                </a:cubicBezTo>
                <a:cubicBezTo>
                  <a:pt x="143936" y="411082"/>
                  <a:pt x="162734" y="412733"/>
                  <a:pt x="179462" y="419424"/>
                </a:cubicBezTo>
                <a:cubicBezTo>
                  <a:pt x="193705" y="425121"/>
                  <a:pt x="207828" y="431130"/>
                  <a:pt x="222191" y="436516"/>
                </a:cubicBezTo>
                <a:cubicBezTo>
                  <a:pt x="230625" y="439679"/>
                  <a:pt x="239394" y="441899"/>
                  <a:pt x="247828" y="445062"/>
                </a:cubicBezTo>
                <a:cubicBezTo>
                  <a:pt x="276721" y="455897"/>
                  <a:pt x="289041" y="462941"/>
                  <a:pt x="316195" y="470699"/>
                </a:cubicBezTo>
                <a:cubicBezTo>
                  <a:pt x="327488" y="473926"/>
                  <a:pt x="338736" y="477693"/>
                  <a:pt x="350378" y="479245"/>
                </a:cubicBezTo>
                <a:cubicBezTo>
                  <a:pt x="381566" y="483403"/>
                  <a:pt x="413133" y="484115"/>
                  <a:pt x="444381" y="487791"/>
                </a:cubicBezTo>
                <a:cubicBezTo>
                  <a:pt x="461590" y="489815"/>
                  <a:pt x="478435" y="494423"/>
                  <a:pt x="495656" y="496336"/>
                </a:cubicBezTo>
                <a:cubicBezTo>
                  <a:pt x="529748" y="500124"/>
                  <a:pt x="564023" y="502033"/>
                  <a:pt x="598206" y="504882"/>
                </a:cubicBezTo>
                <a:lnTo>
                  <a:pt x="1016950" y="496336"/>
                </a:lnTo>
                <a:cubicBezTo>
                  <a:pt x="1031465" y="495798"/>
                  <a:pt x="1045526" y="491057"/>
                  <a:pt x="1059679" y="487791"/>
                </a:cubicBezTo>
                <a:cubicBezTo>
                  <a:pt x="1082568" y="482509"/>
                  <a:pt x="1128045" y="470699"/>
                  <a:pt x="1128045" y="470699"/>
                </a:cubicBezTo>
                <a:cubicBezTo>
                  <a:pt x="1136591" y="465002"/>
                  <a:pt x="1144496" y="458200"/>
                  <a:pt x="1153682" y="453607"/>
                </a:cubicBezTo>
                <a:cubicBezTo>
                  <a:pt x="1161739" y="449578"/>
                  <a:pt x="1172950" y="451432"/>
                  <a:pt x="1179320" y="445062"/>
                </a:cubicBezTo>
                <a:cubicBezTo>
                  <a:pt x="1183408" y="440975"/>
                  <a:pt x="1196337" y="385539"/>
                  <a:pt x="1196411" y="385241"/>
                </a:cubicBezTo>
                <a:cubicBezTo>
                  <a:pt x="1193563" y="336815"/>
                  <a:pt x="1192693" y="288231"/>
                  <a:pt x="1187866" y="239962"/>
                </a:cubicBezTo>
                <a:cubicBezTo>
                  <a:pt x="1186970" y="230999"/>
                  <a:pt x="1185690" y="220694"/>
                  <a:pt x="1179320" y="214325"/>
                </a:cubicBezTo>
                <a:cubicBezTo>
                  <a:pt x="1172950" y="207955"/>
                  <a:pt x="1162046" y="209125"/>
                  <a:pt x="1153682" y="205779"/>
                </a:cubicBezTo>
                <a:cubicBezTo>
                  <a:pt x="1147768" y="203413"/>
                  <a:pt x="1136590" y="200082"/>
                  <a:pt x="1119499" y="188688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5" name="Dowolny kształt 10">
            <a:extLst>
              <a:ext uri="{FF2B5EF4-FFF2-40B4-BE49-F238E27FC236}">
                <a16:creationId xmlns:a16="http://schemas.microsoft.com/office/drawing/2014/main" id="{ED8B7EA3-C64D-4293-9683-DD3ABD2F5C65}"/>
              </a:ext>
            </a:extLst>
          </p:cNvPr>
          <p:cNvSpPr/>
          <p:nvPr/>
        </p:nvSpPr>
        <p:spPr>
          <a:xfrm>
            <a:off x="2703038" y="4768553"/>
            <a:ext cx="912427" cy="427290"/>
          </a:xfrm>
          <a:custGeom>
            <a:avLst/>
            <a:gdLst>
              <a:gd name="connsiteX0" fmla="*/ 911833 w 912427"/>
              <a:gd name="connsiteY0" fmla="*/ 290557 h 427290"/>
              <a:gd name="connsiteX1" fmla="*/ 903287 w 912427"/>
              <a:gd name="connsiteY1" fmla="*/ 222191 h 427290"/>
              <a:gd name="connsiteX2" fmla="*/ 886196 w 912427"/>
              <a:gd name="connsiteY2" fmla="*/ 145279 h 427290"/>
              <a:gd name="connsiteX3" fmla="*/ 869104 w 912427"/>
              <a:gd name="connsiteY3" fmla="*/ 119641 h 427290"/>
              <a:gd name="connsiteX4" fmla="*/ 843467 w 912427"/>
              <a:gd name="connsiteY4" fmla="*/ 94004 h 427290"/>
              <a:gd name="connsiteX5" fmla="*/ 809283 w 912427"/>
              <a:gd name="connsiteY5" fmla="*/ 76912 h 427290"/>
              <a:gd name="connsiteX6" fmla="*/ 732371 w 912427"/>
              <a:gd name="connsiteY6" fmla="*/ 34183 h 427290"/>
              <a:gd name="connsiteX7" fmla="*/ 655459 w 912427"/>
              <a:gd name="connsiteY7" fmla="*/ 17092 h 427290"/>
              <a:gd name="connsiteX8" fmla="*/ 501635 w 912427"/>
              <a:gd name="connsiteY8" fmla="*/ 0 h 427290"/>
              <a:gd name="connsiteX9" fmla="*/ 99983 w 912427"/>
              <a:gd name="connsiteY9" fmla="*/ 8546 h 427290"/>
              <a:gd name="connsiteX10" fmla="*/ 48708 w 912427"/>
              <a:gd name="connsiteY10" fmla="*/ 25638 h 427290"/>
              <a:gd name="connsiteX11" fmla="*/ 23070 w 912427"/>
              <a:gd name="connsiteY11" fmla="*/ 51275 h 427290"/>
              <a:gd name="connsiteX12" fmla="*/ 14525 w 912427"/>
              <a:gd name="connsiteY12" fmla="*/ 247828 h 427290"/>
              <a:gd name="connsiteX13" fmla="*/ 48708 w 912427"/>
              <a:gd name="connsiteY13" fmla="*/ 307649 h 427290"/>
              <a:gd name="connsiteX14" fmla="*/ 74345 w 912427"/>
              <a:gd name="connsiteY14" fmla="*/ 324740 h 427290"/>
              <a:gd name="connsiteX15" fmla="*/ 142712 w 912427"/>
              <a:gd name="connsiteY15" fmla="*/ 367469 h 427290"/>
              <a:gd name="connsiteX16" fmla="*/ 193986 w 912427"/>
              <a:gd name="connsiteY16" fmla="*/ 384561 h 427290"/>
              <a:gd name="connsiteX17" fmla="*/ 253807 w 912427"/>
              <a:gd name="connsiteY17" fmla="*/ 401653 h 427290"/>
              <a:gd name="connsiteX18" fmla="*/ 441814 w 912427"/>
              <a:gd name="connsiteY18" fmla="*/ 418744 h 427290"/>
              <a:gd name="connsiteX19" fmla="*/ 501635 w 912427"/>
              <a:gd name="connsiteY19" fmla="*/ 427290 h 427290"/>
              <a:gd name="connsiteX20" fmla="*/ 809283 w 912427"/>
              <a:gd name="connsiteY20" fmla="*/ 418744 h 427290"/>
              <a:gd name="connsiteX21" fmla="*/ 860558 w 912427"/>
              <a:gd name="connsiteY21" fmla="*/ 410198 h 427290"/>
              <a:gd name="connsiteX22" fmla="*/ 886196 w 912427"/>
              <a:gd name="connsiteY22" fmla="*/ 393107 h 427290"/>
              <a:gd name="connsiteX23" fmla="*/ 911833 w 912427"/>
              <a:gd name="connsiteY23" fmla="*/ 290557 h 427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12427" h="427290">
                <a:moveTo>
                  <a:pt x="911833" y="290557"/>
                </a:moveTo>
                <a:cubicBezTo>
                  <a:pt x="914682" y="262071"/>
                  <a:pt x="906535" y="244926"/>
                  <a:pt x="903287" y="222191"/>
                </a:cubicBezTo>
                <a:cubicBezTo>
                  <a:pt x="900662" y="203817"/>
                  <a:pt x="896372" y="165632"/>
                  <a:pt x="886196" y="145279"/>
                </a:cubicBezTo>
                <a:cubicBezTo>
                  <a:pt x="881603" y="136092"/>
                  <a:pt x="875679" y="127531"/>
                  <a:pt x="869104" y="119641"/>
                </a:cubicBezTo>
                <a:cubicBezTo>
                  <a:pt x="861367" y="110357"/>
                  <a:pt x="853301" y="101028"/>
                  <a:pt x="843467" y="94004"/>
                </a:cubicBezTo>
                <a:cubicBezTo>
                  <a:pt x="833100" y="86599"/>
                  <a:pt x="820207" y="83467"/>
                  <a:pt x="809283" y="76912"/>
                </a:cubicBezTo>
                <a:cubicBezTo>
                  <a:pt x="753641" y="43527"/>
                  <a:pt x="776125" y="46684"/>
                  <a:pt x="732371" y="34183"/>
                </a:cubicBezTo>
                <a:cubicBezTo>
                  <a:pt x="714857" y="29179"/>
                  <a:pt x="671663" y="19206"/>
                  <a:pt x="655459" y="17092"/>
                </a:cubicBezTo>
                <a:cubicBezTo>
                  <a:pt x="604302" y="10419"/>
                  <a:pt x="501635" y="0"/>
                  <a:pt x="501635" y="0"/>
                </a:cubicBezTo>
                <a:cubicBezTo>
                  <a:pt x="367751" y="2849"/>
                  <a:pt x="233683" y="978"/>
                  <a:pt x="99983" y="8546"/>
                </a:cubicBezTo>
                <a:cubicBezTo>
                  <a:pt x="81996" y="9564"/>
                  <a:pt x="48708" y="25638"/>
                  <a:pt x="48708" y="25638"/>
                </a:cubicBezTo>
                <a:cubicBezTo>
                  <a:pt x="40162" y="34184"/>
                  <a:pt x="30095" y="41441"/>
                  <a:pt x="23070" y="51275"/>
                </a:cubicBezTo>
                <a:cubicBezTo>
                  <a:pt x="-18861" y="109978"/>
                  <a:pt x="7873" y="174658"/>
                  <a:pt x="14525" y="247828"/>
                </a:cubicBezTo>
                <a:cubicBezTo>
                  <a:pt x="16481" y="269342"/>
                  <a:pt x="35204" y="294146"/>
                  <a:pt x="48708" y="307649"/>
                </a:cubicBezTo>
                <a:cubicBezTo>
                  <a:pt x="55970" y="314911"/>
                  <a:pt x="65799" y="319043"/>
                  <a:pt x="74345" y="324740"/>
                </a:cubicBezTo>
                <a:cubicBezTo>
                  <a:pt x="101431" y="365369"/>
                  <a:pt x="81693" y="347129"/>
                  <a:pt x="142712" y="367469"/>
                </a:cubicBezTo>
                <a:lnTo>
                  <a:pt x="193986" y="384561"/>
                </a:lnTo>
                <a:cubicBezTo>
                  <a:pt x="210431" y="390043"/>
                  <a:pt x="237398" y="399760"/>
                  <a:pt x="253807" y="401653"/>
                </a:cubicBezTo>
                <a:cubicBezTo>
                  <a:pt x="316320" y="408866"/>
                  <a:pt x="379519" y="409845"/>
                  <a:pt x="441814" y="418744"/>
                </a:cubicBezTo>
                <a:lnTo>
                  <a:pt x="501635" y="427290"/>
                </a:lnTo>
                <a:lnTo>
                  <a:pt x="809283" y="418744"/>
                </a:lnTo>
                <a:cubicBezTo>
                  <a:pt x="826591" y="417920"/>
                  <a:pt x="844120" y="415677"/>
                  <a:pt x="860558" y="410198"/>
                </a:cubicBezTo>
                <a:cubicBezTo>
                  <a:pt x="870302" y="406950"/>
                  <a:pt x="877650" y="398804"/>
                  <a:pt x="886196" y="393107"/>
                </a:cubicBezTo>
                <a:cubicBezTo>
                  <a:pt x="894959" y="279171"/>
                  <a:pt x="908984" y="319043"/>
                  <a:pt x="911833" y="290557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6" name="Dowolny kształt 12">
            <a:extLst>
              <a:ext uri="{FF2B5EF4-FFF2-40B4-BE49-F238E27FC236}">
                <a16:creationId xmlns:a16="http://schemas.microsoft.com/office/drawing/2014/main" id="{A79463FD-201D-4CA9-BAC5-A7D17F8B4EDD}"/>
              </a:ext>
            </a:extLst>
          </p:cNvPr>
          <p:cNvSpPr/>
          <p:nvPr/>
        </p:nvSpPr>
        <p:spPr>
          <a:xfrm>
            <a:off x="2709611" y="5529128"/>
            <a:ext cx="905854" cy="367469"/>
          </a:xfrm>
          <a:custGeom>
            <a:avLst/>
            <a:gdLst>
              <a:gd name="connsiteX0" fmla="*/ 846034 w 905854"/>
              <a:gd name="connsiteY0" fmla="*/ 136732 h 367469"/>
              <a:gd name="connsiteX1" fmla="*/ 820396 w 905854"/>
              <a:gd name="connsiteY1" fmla="*/ 68366 h 367469"/>
              <a:gd name="connsiteX2" fmla="*/ 743484 w 905854"/>
              <a:gd name="connsiteY2" fmla="*/ 42728 h 367469"/>
              <a:gd name="connsiteX3" fmla="*/ 683664 w 905854"/>
              <a:gd name="connsiteY3" fmla="*/ 25637 h 367469"/>
              <a:gd name="connsiteX4" fmla="*/ 615297 w 905854"/>
              <a:gd name="connsiteY4" fmla="*/ 17091 h 367469"/>
              <a:gd name="connsiteX5" fmla="*/ 572568 w 905854"/>
              <a:gd name="connsiteY5" fmla="*/ 8545 h 367469"/>
              <a:gd name="connsiteX6" fmla="*/ 410198 w 905854"/>
              <a:gd name="connsiteY6" fmla="*/ 0 h 367469"/>
              <a:gd name="connsiteX7" fmla="*/ 25638 w 905854"/>
              <a:gd name="connsiteY7" fmla="*/ 8545 h 367469"/>
              <a:gd name="connsiteX8" fmla="*/ 8546 w 905854"/>
              <a:gd name="connsiteY8" fmla="*/ 34183 h 367469"/>
              <a:gd name="connsiteX9" fmla="*/ 0 w 905854"/>
              <a:gd name="connsiteY9" fmla="*/ 68366 h 367469"/>
              <a:gd name="connsiteX10" fmla="*/ 8546 w 905854"/>
              <a:gd name="connsiteY10" fmla="*/ 196553 h 367469"/>
              <a:gd name="connsiteX11" fmla="*/ 17092 w 905854"/>
              <a:gd name="connsiteY11" fmla="*/ 222190 h 367469"/>
              <a:gd name="connsiteX12" fmla="*/ 42729 w 905854"/>
              <a:gd name="connsiteY12" fmla="*/ 247828 h 367469"/>
              <a:gd name="connsiteX13" fmla="*/ 76912 w 905854"/>
              <a:gd name="connsiteY13" fmla="*/ 273465 h 367469"/>
              <a:gd name="connsiteX14" fmla="*/ 102550 w 905854"/>
              <a:gd name="connsiteY14" fmla="*/ 282011 h 367469"/>
              <a:gd name="connsiteX15" fmla="*/ 179462 w 905854"/>
              <a:gd name="connsiteY15" fmla="*/ 316194 h 367469"/>
              <a:gd name="connsiteX16" fmla="*/ 256374 w 905854"/>
              <a:gd name="connsiteY16" fmla="*/ 350377 h 367469"/>
              <a:gd name="connsiteX17" fmla="*/ 341832 w 905854"/>
              <a:gd name="connsiteY17" fmla="*/ 367469 h 367469"/>
              <a:gd name="connsiteX18" fmla="*/ 863125 w 905854"/>
              <a:gd name="connsiteY18" fmla="*/ 358923 h 367469"/>
              <a:gd name="connsiteX19" fmla="*/ 888763 w 905854"/>
              <a:gd name="connsiteY19" fmla="*/ 350377 h 367469"/>
              <a:gd name="connsiteX20" fmla="*/ 905854 w 905854"/>
              <a:gd name="connsiteY20" fmla="*/ 290557 h 367469"/>
              <a:gd name="connsiteX21" fmla="*/ 897309 w 905854"/>
              <a:gd name="connsiteY21" fmla="*/ 136732 h 367469"/>
              <a:gd name="connsiteX22" fmla="*/ 846034 w 905854"/>
              <a:gd name="connsiteY22" fmla="*/ 136732 h 36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05854" h="367469">
                <a:moveTo>
                  <a:pt x="846034" y="136732"/>
                </a:moveTo>
                <a:cubicBezTo>
                  <a:pt x="833215" y="125338"/>
                  <a:pt x="840516" y="80941"/>
                  <a:pt x="820396" y="68366"/>
                </a:cubicBezTo>
                <a:cubicBezTo>
                  <a:pt x="820394" y="68365"/>
                  <a:pt x="756303" y="47001"/>
                  <a:pt x="743484" y="42728"/>
                </a:cubicBezTo>
                <a:cubicBezTo>
                  <a:pt x="723169" y="35957"/>
                  <a:pt x="705118" y="29213"/>
                  <a:pt x="683664" y="25637"/>
                </a:cubicBezTo>
                <a:cubicBezTo>
                  <a:pt x="661010" y="21861"/>
                  <a:pt x="637996" y="20583"/>
                  <a:pt x="615297" y="17091"/>
                </a:cubicBezTo>
                <a:cubicBezTo>
                  <a:pt x="600941" y="14882"/>
                  <a:pt x="587043" y="9751"/>
                  <a:pt x="572568" y="8545"/>
                </a:cubicBezTo>
                <a:cubicBezTo>
                  <a:pt x="518557" y="4044"/>
                  <a:pt x="464321" y="2848"/>
                  <a:pt x="410198" y="0"/>
                </a:cubicBezTo>
                <a:cubicBezTo>
                  <a:pt x="282011" y="2848"/>
                  <a:pt x="153394" y="-2328"/>
                  <a:pt x="25638" y="8545"/>
                </a:cubicBezTo>
                <a:cubicBezTo>
                  <a:pt x="15404" y="9416"/>
                  <a:pt x="12592" y="24742"/>
                  <a:pt x="8546" y="34183"/>
                </a:cubicBezTo>
                <a:cubicBezTo>
                  <a:pt x="3919" y="44978"/>
                  <a:pt x="2849" y="56972"/>
                  <a:pt x="0" y="68366"/>
                </a:cubicBezTo>
                <a:cubicBezTo>
                  <a:pt x="2849" y="111095"/>
                  <a:pt x="3817" y="153991"/>
                  <a:pt x="8546" y="196553"/>
                </a:cubicBezTo>
                <a:cubicBezTo>
                  <a:pt x="9541" y="205506"/>
                  <a:pt x="12095" y="214695"/>
                  <a:pt x="17092" y="222190"/>
                </a:cubicBezTo>
                <a:cubicBezTo>
                  <a:pt x="23796" y="232246"/>
                  <a:pt x="33553" y="239963"/>
                  <a:pt x="42729" y="247828"/>
                </a:cubicBezTo>
                <a:cubicBezTo>
                  <a:pt x="53543" y="257097"/>
                  <a:pt x="64546" y="266399"/>
                  <a:pt x="76912" y="273465"/>
                </a:cubicBezTo>
                <a:cubicBezTo>
                  <a:pt x="84733" y="277934"/>
                  <a:pt x="94004" y="279162"/>
                  <a:pt x="102550" y="282011"/>
                </a:cubicBezTo>
                <a:cubicBezTo>
                  <a:pt x="166142" y="329705"/>
                  <a:pt x="104625" y="291249"/>
                  <a:pt x="179462" y="316194"/>
                </a:cubicBezTo>
                <a:cubicBezTo>
                  <a:pt x="256508" y="341876"/>
                  <a:pt x="166725" y="326470"/>
                  <a:pt x="256374" y="350377"/>
                </a:cubicBezTo>
                <a:cubicBezTo>
                  <a:pt x="284443" y="357862"/>
                  <a:pt x="341832" y="367469"/>
                  <a:pt x="341832" y="367469"/>
                </a:cubicBezTo>
                <a:lnTo>
                  <a:pt x="863125" y="358923"/>
                </a:lnTo>
                <a:cubicBezTo>
                  <a:pt x="872129" y="358642"/>
                  <a:pt x="882393" y="356747"/>
                  <a:pt x="888763" y="350377"/>
                </a:cubicBezTo>
                <a:cubicBezTo>
                  <a:pt x="892851" y="346289"/>
                  <a:pt x="905780" y="290855"/>
                  <a:pt x="905854" y="290557"/>
                </a:cubicBezTo>
                <a:cubicBezTo>
                  <a:pt x="903006" y="239282"/>
                  <a:pt x="907888" y="186985"/>
                  <a:pt x="897309" y="136732"/>
                </a:cubicBezTo>
                <a:cubicBezTo>
                  <a:pt x="895453" y="127917"/>
                  <a:pt x="858853" y="148126"/>
                  <a:pt x="846034" y="13673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7" name="Dowolny kształt 13">
            <a:extLst>
              <a:ext uri="{FF2B5EF4-FFF2-40B4-BE49-F238E27FC236}">
                <a16:creationId xmlns:a16="http://schemas.microsoft.com/office/drawing/2014/main" id="{C2238D63-11CE-4629-90C5-B3F20CCB3DEE}"/>
              </a:ext>
            </a:extLst>
          </p:cNvPr>
          <p:cNvSpPr/>
          <p:nvPr/>
        </p:nvSpPr>
        <p:spPr>
          <a:xfrm>
            <a:off x="6101697" y="4725144"/>
            <a:ext cx="1461442" cy="418744"/>
          </a:xfrm>
          <a:custGeom>
            <a:avLst/>
            <a:gdLst>
              <a:gd name="connsiteX0" fmla="*/ 1427148 w 1461442"/>
              <a:gd name="connsiteY0" fmla="*/ 205100 h 418744"/>
              <a:gd name="connsiteX1" fmla="*/ 1418602 w 1461442"/>
              <a:gd name="connsiteY1" fmla="*/ 162371 h 418744"/>
              <a:gd name="connsiteX2" fmla="*/ 1392965 w 1461442"/>
              <a:gd name="connsiteY2" fmla="*/ 136733 h 418744"/>
              <a:gd name="connsiteX3" fmla="*/ 1290415 w 1461442"/>
              <a:gd name="connsiteY3" fmla="*/ 94004 h 418744"/>
              <a:gd name="connsiteX4" fmla="*/ 1247686 w 1461442"/>
              <a:gd name="connsiteY4" fmla="*/ 85458 h 418744"/>
              <a:gd name="connsiteX5" fmla="*/ 1222049 w 1461442"/>
              <a:gd name="connsiteY5" fmla="*/ 68367 h 418744"/>
              <a:gd name="connsiteX6" fmla="*/ 1179320 w 1461442"/>
              <a:gd name="connsiteY6" fmla="*/ 59821 h 418744"/>
              <a:gd name="connsiteX7" fmla="*/ 1145137 w 1461442"/>
              <a:gd name="connsiteY7" fmla="*/ 51275 h 418744"/>
              <a:gd name="connsiteX8" fmla="*/ 1059679 w 1461442"/>
              <a:gd name="connsiteY8" fmla="*/ 34184 h 418744"/>
              <a:gd name="connsiteX9" fmla="*/ 991312 w 1461442"/>
              <a:gd name="connsiteY9" fmla="*/ 17092 h 418744"/>
              <a:gd name="connsiteX10" fmla="*/ 897309 w 1461442"/>
              <a:gd name="connsiteY10" fmla="*/ 0 h 418744"/>
              <a:gd name="connsiteX11" fmla="*/ 196553 w 1461442"/>
              <a:gd name="connsiteY11" fmla="*/ 8546 h 418744"/>
              <a:gd name="connsiteX12" fmla="*/ 111096 w 1461442"/>
              <a:gd name="connsiteY12" fmla="*/ 17092 h 418744"/>
              <a:gd name="connsiteX13" fmla="*/ 51275 w 1461442"/>
              <a:gd name="connsiteY13" fmla="*/ 34184 h 418744"/>
              <a:gd name="connsiteX14" fmla="*/ 17092 w 1461442"/>
              <a:gd name="connsiteY14" fmla="*/ 85458 h 418744"/>
              <a:gd name="connsiteX15" fmla="*/ 0 w 1461442"/>
              <a:gd name="connsiteY15" fmla="*/ 153825 h 418744"/>
              <a:gd name="connsiteX16" fmla="*/ 8546 w 1461442"/>
              <a:gd name="connsiteY16" fmla="*/ 264920 h 418744"/>
              <a:gd name="connsiteX17" fmla="*/ 25638 w 1461442"/>
              <a:gd name="connsiteY17" fmla="*/ 290557 h 418744"/>
              <a:gd name="connsiteX18" fmla="*/ 111096 w 1461442"/>
              <a:gd name="connsiteY18" fmla="*/ 324741 h 418744"/>
              <a:gd name="connsiteX19" fmla="*/ 230737 w 1461442"/>
              <a:gd name="connsiteY19" fmla="*/ 341832 h 418744"/>
              <a:gd name="connsiteX20" fmla="*/ 290557 w 1461442"/>
              <a:gd name="connsiteY20" fmla="*/ 350378 h 418744"/>
              <a:gd name="connsiteX21" fmla="*/ 461473 w 1461442"/>
              <a:gd name="connsiteY21" fmla="*/ 358924 h 418744"/>
              <a:gd name="connsiteX22" fmla="*/ 538385 w 1461442"/>
              <a:gd name="connsiteY22" fmla="*/ 367470 h 418744"/>
              <a:gd name="connsiteX23" fmla="*/ 606752 w 1461442"/>
              <a:gd name="connsiteY23" fmla="*/ 376015 h 418744"/>
              <a:gd name="connsiteX24" fmla="*/ 734939 w 1461442"/>
              <a:gd name="connsiteY24" fmla="*/ 384561 h 418744"/>
              <a:gd name="connsiteX25" fmla="*/ 846034 w 1461442"/>
              <a:gd name="connsiteY25" fmla="*/ 401653 h 418744"/>
              <a:gd name="connsiteX26" fmla="*/ 1102408 w 1461442"/>
              <a:gd name="connsiteY26" fmla="*/ 418744 h 418744"/>
              <a:gd name="connsiteX27" fmla="*/ 1427148 w 1461442"/>
              <a:gd name="connsiteY27" fmla="*/ 410199 h 418744"/>
              <a:gd name="connsiteX28" fmla="*/ 1452785 w 1461442"/>
              <a:gd name="connsiteY28" fmla="*/ 393107 h 418744"/>
              <a:gd name="connsiteX29" fmla="*/ 1461331 w 1461442"/>
              <a:gd name="connsiteY29" fmla="*/ 350378 h 418744"/>
              <a:gd name="connsiteX30" fmla="*/ 1427148 w 1461442"/>
              <a:gd name="connsiteY30" fmla="*/ 205100 h 418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461442" h="418744">
                <a:moveTo>
                  <a:pt x="1427148" y="205100"/>
                </a:moveTo>
                <a:cubicBezTo>
                  <a:pt x="1420027" y="173766"/>
                  <a:pt x="1425098" y="175363"/>
                  <a:pt x="1418602" y="162371"/>
                </a:cubicBezTo>
                <a:cubicBezTo>
                  <a:pt x="1413197" y="151561"/>
                  <a:pt x="1403161" y="143222"/>
                  <a:pt x="1392965" y="136733"/>
                </a:cubicBezTo>
                <a:cubicBezTo>
                  <a:pt x="1348636" y="108523"/>
                  <a:pt x="1333393" y="103555"/>
                  <a:pt x="1290415" y="94004"/>
                </a:cubicBezTo>
                <a:cubicBezTo>
                  <a:pt x="1276236" y="90853"/>
                  <a:pt x="1261929" y="88307"/>
                  <a:pt x="1247686" y="85458"/>
                </a:cubicBezTo>
                <a:cubicBezTo>
                  <a:pt x="1239140" y="79761"/>
                  <a:pt x="1231666" y="71973"/>
                  <a:pt x="1222049" y="68367"/>
                </a:cubicBezTo>
                <a:cubicBezTo>
                  <a:pt x="1208449" y="63267"/>
                  <a:pt x="1193499" y="62972"/>
                  <a:pt x="1179320" y="59821"/>
                </a:cubicBezTo>
                <a:cubicBezTo>
                  <a:pt x="1167855" y="57273"/>
                  <a:pt x="1156621" y="53736"/>
                  <a:pt x="1145137" y="51275"/>
                </a:cubicBezTo>
                <a:cubicBezTo>
                  <a:pt x="1116732" y="45188"/>
                  <a:pt x="1087862" y="41230"/>
                  <a:pt x="1059679" y="34184"/>
                </a:cubicBezTo>
                <a:cubicBezTo>
                  <a:pt x="1036890" y="28487"/>
                  <a:pt x="1014483" y="20954"/>
                  <a:pt x="991312" y="17092"/>
                </a:cubicBezTo>
                <a:cubicBezTo>
                  <a:pt x="925711" y="6158"/>
                  <a:pt x="957029" y="11944"/>
                  <a:pt x="897309" y="0"/>
                </a:cubicBezTo>
                <a:lnTo>
                  <a:pt x="196553" y="8546"/>
                </a:lnTo>
                <a:cubicBezTo>
                  <a:pt x="167932" y="9168"/>
                  <a:pt x="139436" y="13043"/>
                  <a:pt x="111096" y="17092"/>
                </a:cubicBezTo>
                <a:cubicBezTo>
                  <a:pt x="92315" y="19775"/>
                  <a:pt x="69539" y="28096"/>
                  <a:pt x="51275" y="34184"/>
                </a:cubicBezTo>
                <a:cubicBezTo>
                  <a:pt x="39881" y="51275"/>
                  <a:pt x="22074" y="65530"/>
                  <a:pt x="17092" y="85458"/>
                </a:cubicBezTo>
                <a:lnTo>
                  <a:pt x="0" y="153825"/>
                </a:lnTo>
                <a:cubicBezTo>
                  <a:pt x="2849" y="190857"/>
                  <a:pt x="1701" y="228415"/>
                  <a:pt x="8546" y="264920"/>
                </a:cubicBezTo>
                <a:cubicBezTo>
                  <a:pt x="10439" y="275015"/>
                  <a:pt x="18375" y="283294"/>
                  <a:pt x="25638" y="290557"/>
                </a:cubicBezTo>
                <a:cubicBezTo>
                  <a:pt x="48521" y="313440"/>
                  <a:pt x="81849" y="316385"/>
                  <a:pt x="111096" y="324741"/>
                </a:cubicBezTo>
                <a:cubicBezTo>
                  <a:pt x="185123" y="345891"/>
                  <a:pt x="63000" y="323194"/>
                  <a:pt x="230737" y="341832"/>
                </a:cubicBezTo>
                <a:cubicBezTo>
                  <a:pt x="250756" y="344056"/>
                  <a:pt x="270470" y="348890"/>
                  <a:pt x="290557" y="350378"/>
                </a:cubicBezTo>
                <a:cubicBezTo>
                  <a:pt x="347444" y="354592"/>
                  <a:pt x="404501" y="356075"/>
                  <a:pt x="461473" y="358924"/>
                </a:cubicBezTo>
                <a:lnTo>
                  <a:pt x="538385" y="367470"/>
                </a:lnTo>
                <a:cubicBezTo>
                  <a:pt x="561194" y="370153"/>
                  <a:pt x="583872" y="374026"/>
                  <a:pt x="606752" y="376015"/>
                </a:cubicBezTo>
                <a:cubicBezTo>
                  <a:pt x="649415" y="379725"/>
                  <a:pt x="692210" y="381712"/>
                  <a:pt x="734939" y="384561"/>
                </a:cubicBezTo>
                <a:cubicBezTo>
                  <a:pt x="761941" y="389062"/>
                  <a:pt x="820373" y="399209"/>
                  <a:pt x="846034" y="401653"/>
                </a:cubicBezTo>
                <a:cubicBezTo>
                  <a:pt x="891114" y="405946"/>
                  <a:pt x="1062960" y="416279"/>
                  <a:pt x="1102408" y="418744"/>
                </a:cubicBezTo>
                <a:cubicBezTo>
                  <a:pt x="1210655" y="415896"/>
                  <a:pt x="1319153" y="418101"/>
                  <a:pt x="1427148" y="410199"/>
                </a:cubicBezTo>
                <a:cubicBezTo>
                  <a:pt x="1437391" y="409449"/>
                  <a:pt x="1447689" y="402025"/>
                  <a:pt x="1452785" y="393107"/>
                </a:cubicBezTo>
                <a:cubicBezTo>
                  <a:pt x="1459991" y="380496"/>
                  <a:pt x="1460606" y="364885"/>
                  <a:pt x="1461331" y="350378"/>
                </a:cubicBezTo>
                <a:cubicBezTo>
                  <a:pt x="1463465" y="307702"/>
                  <a:pt x="1434269" y="236434"/>
                  <a:pt x="1427148" y="205100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8" name="Dowolny kształt 14">
            <a:extLst>
              <a:ext uri="{FF2B5EF4-FFF2-40B4-BE49-F238E27FC236}">
                <a16:creationId xmlns:a16="http://schemas.microsoft.com/office/drawing/2014/main" id="{72221959-8C39-4968-8E3B-23670E9C5BED}"/>
              </a:ext>
            </a:extLst>
          </p:cNvPr>
          <p:cNvSpPr/>
          <p:nvPr/>
        </p:nvSpPr>
        <p:spPr>
          <a:xfrm>
            <a:off x="6101697" y="5373216"/>
            <a:ext cx="1661985" cy="694633"/>
          </a:xfrm>
          <a:custGeom>
            <a:avLst/>
            <a:gdLst>
              <a:gd name="connsiteX0" fmla="*/ 1576469 w 1661985"/>
              <a:gd name="connsiteY0" fmla="*/ 421168 h 694633"/>
              <a:gd name="connsiteX1" fmla="*/ 1465374 w 1661985"/>
              <a:gd name="connsiteY1" fmla="*/ 327164 h 694633"/>
              <a:gd name="connsiteX2" fmla="*/ 1448283 w 1661985"/>
              <a:gd name="connsiteY2" fmla="*/ 301526 h 694633"/>
              <a:gd name="connsiteX3" fmla="*/ 1397008 w 1661985"/>
              <a:gd name="connsiteY3" fmla="*/ 250252 h 694633"/>
              <a:gd name="connsiteX4" fmla="*/ 1354279 w 1661985"/>
              <a:gd name="connsiteY4" fmla="*/ 207523 h 694633"/>
              <a:gd name="connsiteX5" fmla="*/ 1311550 w 1661985"/>
              <a:gd name="connsiteY5" fmla="*/ 164794 h 694633"/>
              <a:gd name="connsiteX6" fmla="*/ 1268821 w 1661985"/>
              <a:gd name="connsiteY6" fmla="*/ 122065 h 694633"/>
              <a:gd name="connsiteX7" fmla="*/ 1226092 w 1661985"/>
              <a:gd name="connsiteY7" fmla="*/ 79336 h 694633"/>
              <a:gd name="connsiteX8" fmla="*/ 1174817 w 1661985"/>
              <a:gd name="connsiteY8" fmla="*/ 62244 h 694633"/>
              <a:gd name="connsiteX9" fmla="*/ 1149180 w 1661985"/>
              <a:gd name="connsiteY9" fmla="*/ 45153 h 694633"/>
              <a:gd name="connsiteX10" fmla="*/ 1063722 w 1661985"/>
              <a:gd name="connsiteY10" fmla="*/ 28061 h 694633"/>
              <a:gd name="connsiteX11" fmla="*/ 1012447 w 1661985"/>
              <a:gd name="connsiteY11" fmla="*/ 19515 h 694633"/>
              <a:gd name="connsiteX12" fmla="*/ 542428 w 1661985"/>
              <a:gd name="connsiteY12" fmla="*/ 10969 h 694633"/>
              <a:gd name="connsiteX13" fmla="*/ 209142 w 1661985"/>
              <a:gd name="connsiteY13" fmla="*/ 10969 h 694633"/>
              <a:gd name="connsiteX14" fmla="*/ 123684 w 1661985"/>
              <a:gd name="connsiteY14" fmla="*/ 36607 h 694633"/>
              <a:gd name="connsiteX15" fmla="*/ 98047 w 1661985"/>
              <a:gd name="connsiteY15" fmla="*/ 45153 h 694633"/>
              <a:gd name="connsiteX16" fmla="*/ 72410 w 1661985"/>
              <a:gd name="connsiteY16" fmla="*/ 53698 h 694633"/>
              <a:gd name="connsiteX17" fmla="*/ 21135 w 1661985"/>
              <a:gd name="connsiteY17" fmla="*/ 96427 h 694633"/>
              <a:gd name="connsiteX18" fmla="*/ 12589 w 1661985"/>
              <a:gd name="connsiteY18" fmla="*/ 122065 h 694633"/>
              <a:gd name="connsiteX19" fmla="*/ 12589 w 1661985"/>
              <a:gd name="connsiteY19" fmla="*/ 361347 h 694633"/>
              <a:gd name="connsiteX20" fmla="*/ 72410 w 1661985"/>
              <a:gd name="connsiteY20" fmla="*/ 438259 h 694633"/>
              <a:gd name="connsiteX21" fmla="*/ 115139 w 1661985"/>
              <a:gd name="connsiteY21" fmla="*/ 472442 h 694633"/>
              <a:gd name="connsiteX22" fmla="*/ 183505 w 1661985"/>
              <a:gd name="connsiteY22" fmla="*/ 532263 h 694633"/>
              <a:gd name="connsiteX23" fmla="*/ 217688 w 1661985"/>
              <a:gd name="connsiteY23" fmla="*/ 540809 h 694633"/>
              <a:gd name="connsiteX24" fmla="*/ 311692 w 1661985"/>
              <a:gd name="connsiteY24" fmla="*/ 583538 h 694633"/>
              <a:gd name="connsiteX25" fmla="*/ 371512 w 1661985"/>
              <a:gd name="connsiteY25" fmla="*/ 600629 h 694633"/>
              <a:gd name="connsiteX26" fmla="*/ 414241 w 1661985"/>
              <a:gd name="connsiteY26" fmla="*/ 617721 h 694633"/>
              <a:gd name="connsiteX27" fmla="*/ 439879 w 1661985"/>
              <a:gd name="connsiteY27" fmla="*/ 626267 h 694633"/>
              <a:gd name="connsiteX28" fmla="*/ 474062 w 1661985"/>
              <a:gd name="connsiteY28" fmla="*/ 643358 h 694633"/>
              <a:gd name="connsiteX29" fmla="*/ 585157 w 1661985"/>
              <a:gd name="connsiteY29" fmla="*/ 660450 h 694633"/>
              <a:gd name="connsiteX30" fmla="*/ 764619 w 1661985"/>
              <a:gd name="connsiteY30" fmla="*/ 677541 h 694633"/>
              <a:gd name="connsiteX31" fmla="*/ 824440 w 1661985"/>
              <a:gd name="connsiteY31" fmla="*/ 686087 h 694633"/>
              <a:gd name="connsiteX32" fmla="*/ 892806 w 1661985"/>
              <a:gd name="connsiteY32" fmla="*/ 694633 h 694633"/>
              <a:gd name="connsiteX33" fmla="*/ 1362825 w 1661985"/>
              <a:gd name="connsiteY33" fmla="*/ 686087 h 694633"/>
              <a:gd name="connsiteX34" fmla="*/ 1593561 w 1661985"/>
              <a:gd name="connsiteY34" fmla="*/ 668996 h 694633"/>
              <a:gd name="connsiteX35" fmla="*/ 1644836 w 1661985"/>
              <a:gd name="connsiteY35" fmla="*/ 643358 h 694633"/>
              <a:gd name="connsiteX36" fmla="*/ 1661927 w 1661985"/>
              <a:gd name="connsiteY36" fmla="*/ 592083 h 694633"/>
              <a:gd name="connsiteX37" fmla="*/ 1619198 w 1661985"/>
              <a:gd name="connsiteY37" fmla="*/ 421168 h 694633"/>
              <a:gd name="connsiteX38" fmla="*/ 1576469 w 1661985"/>
              <a:gd name="connsiteY38" fmla="*/ 421168 h 694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661985" h="694633">
                <a:moveTo>
                  <a:pt x="1576469" y="421168"/>
                </a:moveTo>
                <a:cubicBezTo>
                  <a:pt x="1550832" y="405501"/>
                  <a:pt x="1535739" y="369382"/>
                  <a:pt x="1465374" y="327164"/>
                </a:cubicBezTo>
                <a:cubicBezTo>
                  <a:pt x="1459677" y="318618"/>
                  <a:pt x="1455107" y="309203"/>
                  <a:pt x="1448283" y="301526"/>
                </a:cubicBezTo>
                <a:cubicBezTo>
                  <a:pt x="1432225" y="283460"/>
                  <a:pt x="1410416" y="270364"/>
                  <a:pt x="1397008" y="250252"/>
                </a:cubicBezTo>
                <a:cubicBezTo>
                  <a:pt x="1374219" y="216068"/>
                  <a:pt x="1388462" y="230311"/>
                  <a:pt x="1354279" y="207523"/>
                </a:cubicBezTo>
                <a:cubicBezTo>
                  <a:pt x="1308699" y="139153"/>
                  <a:pt x="1368523" y="221767"/>
                  <a:pt x="1311550" y="164794"/>
                </a:cubicBezTo>
                <a:cubicBezTo>
                  <a:pt x="1254579" y="107823"/>
                  <a:pt x="1337185" y="167640"/>
                  <a:pt x="1268821" y="122065"/>
                </a:cubicBezTo>
                <a:cubicBezTo>
                  <a:pt x="1253228" y="98676"/>
                  <a:pt x="1253079" y="91330"/>
                  <a:pt x="1226092" y="79336"/>
                </a:cubicBezTo>
                <a:cubicBezTo>
                  <a:pt x="1209629" y="72019"/>
                  <a:pt x="1189808" y="72237"/>
                  <a:pt x="1174817" y="62244"/>
                </a:cubicBezTo>
                <a:cubicBezTo>
                  <a:pt x="1166271" y="56547"/>
                  <a:pt x="1158366" y="49746"/>
                  <a:pt x="1149180" y="45153"/>
                </a:cubicBezTo>
                <a:cubicBezTo>
                  <a:pt x="1125002" y="33064"/>
                  <a:pt x="1086469" y="31561"/>
                  <a:pt x="1063722" y="28061"/>
                </a:cubicBezTo>
                <a:cubicBezTo>
                  <a:pt x="1046596" y="25426"/>
                  <a:pt x="1029765" y="20083"/>
                  <a:pt x="1012447" y="19515"/>
                </a:cubicBezTo>
                <a:cubicBezTo>
                  <a:pt x="855832" y="14380"/>
                  <a:pt x="699101" y="13818"/>
                  <a:pt x="542428" y="10969"/>
                </a:cubicBezTo>
                <a:cubicBezTo>
                  <a:pt x="390296" y="-4243"/>
                  <a:pt x="440612" y="-3059"/>
                  <a:pt x="209142" y="10969"/>
                </a:cubicBezTo>
                <a:cubicBezTo>
                  <a:pt x="193357" y="11926"/>
                  <a:pt x="131069" y="34145"/>
                  <a:pt x="123684" y="36607"/>
                </a:cubicBezTo>
                <a:lnTo>
                  <a:pt x="98047" y="45153"/>
                </a:lnTo>
                <a:lnTo>
                  <a:pt x="72410" y="53698"/>
                </a:lnTo>
                <a:cubicBezTo>
                  <a:pt x="53493" y="66309"/>
                  <a:pt x="34295" y="76687"/>
                  <a:pt x="21135" y="96427"/>
                </a:cubicBezTo>
                <a:cubicBezTo>
                  <a:pt x="16138" y="103922"/>
                  <a:pt x="15438" y="113519"/>
                  <a:pt x="12589" y="122065"/>
                </a:cubicBezTo>
                <a:cubicBezTo>
                  <a:pt x="-994" y="217140"/>
                  <a:pt x="-7123" y="233218"/>
                  <a:pt x="12589" y="361347"/>
                </a:cubicBezTo>
                <a:cubicBezTo>
                  <a:pt x="17250" y="391641"/>
                  <a:pt x="54874" y="417801"/>
                  <a:pt x="72410" y="438259"/>
                </a:cubicBezTo>
                <a:cubicBezTo>
                  <a:pt x="103334" y="474338"/>
                  <a:pt x="72007" y="458066"/>
                  <a:pt x="115139" y="472442"/>
                </a:cubicBezTo>
                <a:cubicBezTo>
                  <a:pt x="134665" y="491968"/>
                  <a:pt x="160027" y="519220"/>
                  <a:pt x="183505" y="532263"/>
                </a:cubicBezTo>
                <a:cubicBezTo>
                  <a:pt x="193772" y="537967"/>
                  <a:pt x="206546" y="537095"/>
                  <a:pt x="217688" y="540809"/>
                </a:cubicBezTo>
                <a:cubicBezTo>
                  <a:pt x="316958" y="573899"/>
                  <a:pt x="198365" y="539951"/>
                  <a:pt x="311692" y="583538"/>
                </a:cubicBezTo>
                <a:cubicBezTo>
                  <a:pt x="331048" y="590982"/>
                  <a:pt x="351838" y="594071"/>
                  <a:pt x="371512" y="600629"/>
                </a:cubicBezTo>
                <a:cubicBezTo>
                  <a:pt x="386065" y="605480"/>
                  <a:pt x="399878" y="612335"/>
                  <a:pt x="414241" y="617721"/>
                </a:cubicBezTo>
                <a:cubicBezTo>
                  <a:pt x="422676" y="620884"/>
                  <a:pt x="431599" y="622719"/>
                  <a:pt x="439879" y="626267"/>
                </a:cubicBezTo>
                <a:cubicBezTo>
                  <a:pt x="451588" y="631285"/>
                  <a:pt x="461977" y="639330"/>
                  <a:pt x="474062" y="643358"/>
                </a:cubicBezTo>
                <a:cubicBezTo>
                  <a:pt x="497192" y="651068"/>
                  <a:pt x="568974" y="658546"/>
                  <a:pt x="585157" y="660450"/>
                </a:cubicBezTo>
                <a:cubicBezTo>
                  <a:pt x="808331" y="686706"/>
                  <a:pt x="487202" y="648340"/>
                  <a:pt x="764619" y="677541"/>
                </a:cubicBezTo>
                <a:cubicBezTo>
                  <a:pt x="784651" y="679650"/>
                  <a:pt x="804474" y="683425"/>
                  <a:pt x="824440" y="686087"/>
                </a:cubicBezTo>
                <a:lnTo>
                  <a:pt x="892806" y="694633"/>
                </a:lnTo>
                <a:lnTo>
                  <a:pt x="1362825" y="686087"/>
                </a:lnTo>
                <a:cubicBezTo>
                  <a:pt x="1412232" y="684675"/>
                  <a:pt x="1538852" y="673555"/>
                  <a:pt x="1593561" y="668996"/>
                </a:cubicBezTo>
                <a:cubicBezTo>
                  <a:pt x="1607530" y="664339"/>
                  <a:pt x="1636117" y="657308"/>
                  <a:pt x="1644836" y="643358"/>
                </a:cubicBezTo>
                <a:cubicBezTo>
                  <a:pt x="1654384" y="628080"/>
                  <a:pt x="1661927" y="592083"/>
                  <a:pt x="1661927" y="592083"/>
                </a:cubicBezTo>
                <a:cubicBezTo>
                  <a:pt x="1640472" y="388254"/>
                  <a:pt x="1697032" y="452301"/>
                  <a:pt x="1619198" y="421168"/>
                </a:cubicBezTo>
                <a:cubicBezTo>
                  <a:pt x="1613284" y="418802"/>
                  <a:pt x="1602106" y="436835"/>
                  <a:pt x="1576469" y="421168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5316402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8B3BE64F-7096-4BFE-A39F-AA4307A741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30787" y="1484784"/>
            <a:ext cx="8784976" cy="4896544"/>
          </a:xfrm>
          <a:prstGeom prst="rect">
            <a:avLst/>
          </a:prstGeom>
        </p:spPr>
      </p:pic>
      <p:sp>
        <p:nvSpPr>
          <p:cNvPr id="3" name="Dowolny kształt 9">
            <a:extLst>
              <a:ext uri="{FF2B5EF4-FFF2-40B4-BE49-F238E27FC236}">
                <a16:creationId xmlns:a16="http://schemas.microsoft.com/office/drawing/2014/main" id="{DDCFF49B-44C4-4CB7-85C5-ED79CB4DBED2}"/>
              </a:ext>
            </a:extLst>
          </p:cNvPr>
          <p:cNvSpPr/>
          <p:nvPr/>
        </p:nvSpPr>
        <p:spPr>
          <a:xfrm>
            <a:off x="3033757" y="4076344"/>
            <a:ext cx="2743200" cy="726392"/>
          </a:xfrm>
          <a:custGeom>
            <a:avLst/>
            <a:gdLst>
              <a:gd name="connsiteX0" fmla="*/ 2700471 w 2743200"/>
              <a:gd name="connsiteY0" fmla="*/ 376015 h 726392"/>
              <a:gd name="connsiteX1" fmla="*/ 2691925 w 2743200"/>
              <a:gd name="connsiteY1" fmla="*/ 333286 h 726392"/>
              <a:gd name="connsiteX2" fmla="*/ 2632105 w 2743200"/>
              <a:gd name="connsiteY2" fmla="*/ 256374 h 726392"/>
              <a:gd name="connsiteX3" fmla="*/ 2606467 w 2743200"/>
              <a:gd name="connsiteY3" fmla="*/ 239282 h 726392"/>
              <a:gd name="connsiteX4" fmla="*/ 2580830 w 2743200"/>
              <a:gd name="connsiteY4" fmla="*/ 230736 h 726392"/>
              <a:gd name="connsiteX5" fmla="*/ 2529555 w 2743200"/>
              <a:gd name="connsiteY5" fmla="*/ 196553 h 726392"/>
              <a:gd name="connsiteX6" fmla="*/ 2495372 w 2743200"/>
              <a:gd name="connsiteY6" fmla="*/ 188007 h 726392"/>
              <a:gd name="connsiteX7" fmla="*/ 2461189 w 2743200"/>
              <a:gd name="connsiteY7" fmla="*/ 170916 h 726392"/>
              <a:gd name="connsiteX8" fmla="*/ 2409914 w 2743200"/>
              <a:gd name="connsiteY8" fmla="*/ 153824 h 726392"/>
              <a:gd name="connsiteX9" fmla="*/ 2384277 w 2743200"/>
              <a:gd name="connsiteY9" fmla="*/ 145278 h 726392"/>
              <a:gd name="connsiteX10" fmla="*/ 2358639 w 2743200"/>
              <a:gd name="connsiteY10" fmla="*/ 128187 h 726392"/>
              <a:gd name="connsiteX11" fmla="*/ 2298819 w 2743200"/>
              <a:gd name="connsiteY11" fmla="*/ 111095 h 726392"/>
              <a:gd name="connsiteX12" fmla="*/ 2213361 w 2743200"/>
              <a:gd name="connsiteY12" fmla="*/ 85458 h 726392"/>
              <a:gd name="connsiteX13" fmla="*/ 2187723 w 2743200"/>
              <a:gd name="connsiteY13" fmla="*/ 76912 h 726392"/>
              <a:gd name="connsiteX14" fmla="*/ 2093720 w 2743200"/>
              <a:gd name="connsiteY14" fmla="*/ 68366 h 726392"/>
              <a:gd name="connsiteX15" fmla="*/ 1897166 w 2743200"/>
              <a:gd name="connsiteY15" fmla="*/ 42729 h 726392"/>
              <a:gd name="connsiteX16" fmla="*/ 1700613 w 2743200"/>
              <a:gd name="connsiteY16" fmla="*/ 17092 h 726392"/>
              <a:gd name="connsiteX17" fmla="*/ 1486968 w 2743200"/>
              <a:gd name="connsiteY17" fmla="*/ 8546 h 726392"/>
              <a:gd name="connsiteX18" fmla="*/ 1401510 w 2743200"/>
              <a:gd name="connsiteY18" fmla="*/ 0 h 726392"/>
              <a:gd name="connsiteX19" fmla="*/ 350378 w 2743200"/>
              <a:gd name="connsiteY19" fmla="*/ 8546 h 726392"/>
              <a:gd name="connsiteX20" fmla="*/ 299103 w 2743200"/>
              <a:gd name="connsiteY20" fmla="*/ 25637 h 726392"/>
              <a:gd name="connsiteX21" fmla="*/ 247828 w 2743200"/>
              <a:gd name="connsiteY21" fmla="*/ 42729 h 726392"/>
              <a:gd name="connsiteX22" fmla="*/ 222191 w 2743200"/>
              <a:gd name="connsiteY22" fmla="*/ 59820 h 726392"/>
              <a:gd name="connsiteX23" fmla="*/ 170916 w 2743200"/>
              <a:gd name="connsiteY23" fmla="*/ 76912 h 726392"/>
              <a:gd name="connsiteX24" fmla="*/ 111095 w 2743200"/>
              <a:gd name="connsiteY24" fmla="*/ 111095 h 726392"/>
              <a:gd name="connsiteX25" fmla="*/ 76912 w 2743200"/>
              <a:gd name="connsiteY25" fmla="*/ 136733 h 726392"/>
              <a:gd name="connsiteX26" fmla="*/ 59821 w 2743200"/>
              <a:gd name="connsiteY26" fmla="*/ 162370 h 726392"/>
              <a:gd name="connsiteX27" fmla="*/ 34183 w 2743200"/>
              <a:gd name="connsiteY27" fmla="*/ 188007 h 726392"/>
              <a:gd name="connsiteX28" fmla="*/ 25637 w 2743200"/>
              <a:gd name="connsiteY28" fmla="*/ 213645 h 726392"/>
              <a:gd name="connsiteX29" fmla="*/ 0 w 2743200"/>
              <a:gd name="connsiteY29" fmla="*/ 264920 h 726392"/>
              <a:gd name="connsiteX30" fmla="*/ 8546 w 2743200"/>
              <a:gd name="connsiteY30" fmla="*/ 452927 h 726392"/>
              <a:gd name="connsiteX31" fmla="*/ 42729 w 2743200"/>
              <a:gd name="connsiteY31" fmla="*/ 504202 h 726392"/>
              <a:gd name="connsiteX32" fmla="*/ 94004 w 2743200"/>
              <a:gd name="connsiteY32" fmla="*/ 538385 h 726392"/>
              <a:gd name="connsiteX33" fmla="*/ 119641 w 2743200"/>
              <a:gd name="connsiteY33" fmla="*/ 555477 h 726392"/>
              <a:gd name="connsiteX34" fmla="*/ 145279 w 2743200"/>
              <a:gd name="connsiteY34" fmla="*/ 564022 h 726392"/>
              <a:gd name="connsiteX35" fmla="*/ 179462 w 2743200"/>
              <a:gd name="connsiteY35" fmla="*/ 581114 h 726392"/>
              <a:gd name="connsiteX36" fmla="*/ 205099 w 2743200"/>
              <a:gd name="connsiteY36" fmla="*/ 598206 h 726392"/>
              <a:gd name="connsiteX37" fmla="*/ 247828 w 2743200"/>
              <a:gd name="connsiteY37" fmla="*/ 606751 h 726392"/>
              <a:gd name="connsiteX38" fmla="*/ 273465 w 2743200"/>
              <a:gd name="connsiteY38" fmla="*/ 615297 h 726392"/>
              <a:gd name="connsiteX39" fmla="*/ 358923 w 2743200"/>
              <a:gd name="connsiteY39" fmla="*/ 632389 h 726392"/>
              <a:gd name="connsiteX40" fmla="*/ 410198 w 2743200"/>
              <a:gd name="connsiteY40" fmla="*/ 640935 h 726392"/>
              <a:gd name="connsiteX41" fmla="*/ 435836 w 2743200"/>
              <a:gd name="connsiteY41" fmla="*/ 649480 h 726392"/>
              <a:gd name="connsiteX42" fmla="*/ 512748 w 2743200"/>
              <a:gd name="connsiteY42" fmla="*/ 658026 h 726392"/>
              <a:gd name="connsiteX43" fmla="*/ 546931 w 2743200"/>
              <a:gd name="connsiteY43" fmla="*/ 666572 h 726392"/>
              <a:gd name="connsiteX44" fmla="*/ 572568 w 2743200"/>
              <a:gd name="connsiteY44" fmla="*/ 675118 h 726392"/>
              <a:gd name="connsiteX45" fmla="*/ 837488 w 2743200"/>
              <a:gd name="connsiteY45" fmla="*/ 692209 h 726392"/>
              <a:gd name="connsiteX46" fmla="*/ 1162228 w 2743200"/>
              <a:gd name="connsiteY46" fmla="*/ 700755 h 726392"/>
              <a:gd name="connsiteX47" fmla="*/ 1307507 w 2743200"/>
              <a:gd name="connsiteY47" fmla="*/ 709301 h 726392"/>
              <a:gd name="connsiteX48" fmla="*/ 1768979 w 2743200"/>
              <a:gd name="connsiteY48" fmla="*/ 726392 h 726392"/>
              <a:gd name="connsiteX49" fmla="*/ 2597922 w 2743200"/>
              <a:gd name="connsiteY49" fmla="*/ 717847 h 726392"/>
              <a:gd name="connsiteX50" fmla="*/ 2623559 w 2743200"/>
              <a:gd name="connsiteY50" fmla="*/ 709301 h 726392"/>
              <a:gd name="connsiteX51" fmla="*/ 2657742 w 2743200"/>
              <a:gd name="connsiteY51" fmla="*/ 700755 h 726392"/>
              <a:gd name="connsiteX52" fmla="*/ 2700471 w 2743200"/>
              <a:gd name="connsiteY52" fmla="*/ 640935 h 726392"/>
              <a:gd name="connsiteX53" fmla="*/ 2717563 w 2743200"/>
              <a:gd name="connsiteY53" fmla="*/ 615297 h 726392"/>
              <a:gd name="connsiteX54" fmla="*/ 2743200 w 2743200"/>
              <a:gd name="connsiteY54" fmla="*/ 521293 h 726392"/>
              <a:gd name="connsiteX55" fmla="*/ 2700471 w 2743200"/>
              <a:gd name="connsiteY55" fmla="*/ 376015 h 72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743200" h="726392">
                <a:moveTo>
                  <a:pt x="2700471" y="376015"/>
                </a:moveTo>
                <a:cubicBezTo>
                  <a:pt x="2697622" y="361772"/>
                  <a:pt x="2697936" y="346509"/>
                  <a:pt x="2691925" y="333286"/>
                </a:cubicBezTo>
                <a:cubicBezTo>
                  <a:pt x="2680305" y="307721"/>
                  <a:pt x="2655048" y="275493"/>
                  <a:pt x="2632105" y="256374"/>
                </a:cubicBezTo>
                <a:cubicBezTo>
                  <a:pt x="2624215" y="249799"/>
                  <a:pt x="2615654" y="243875"/>
                  <a:pt x="2606467" y="239282"/>
                </a:cubicBezTo>
                <a:cubicBezTo>
                  <a:pt x="2598410" y="235253"/>
                  <a:pt x="2588704" y="235111"/>
                  <a:pt x="2580830" y="230736"/>
                </a:cubicBezTo>
                <a:cubicBezTo>
                  <a:pt x="2562873" y="220760"/>
                  <a:pt x="2549483" y="201535"/>
                  <a:pt x="2529555" y="196553"/>
                </a:cubicBezTo>
                <a:cubicBezTo>
                  <a:pt x="2518161" y="193704"/>
                  <a:pt x="2506369" y="192131"/>
                  <a:pt x="2495372" y="188007"/>
                </a:cubicBezTo>
                <a:cubicBezTo>
                  <a:pt x="2483444" y="183534"/>
                  <a:pt x="2473017" y="175647"/>
                  <a:pt x="2461189" y="170916"/>
                </a:cubicBezTo>
                <a:cubicBezTo>
                  <a:pt x="2444461" y="164225"/>
                  <a:pt x="2427006" y="159521"/>
                  <a:pt x="2409914" y="153824"/>
                </a:cubicBezTo>
                <a:cubicBezTo>
                  <a:pt x="2401368" y="150975"/>
                  <a:pt x="2391772" y="150275"/>
                  <a:pt x="2384277" y="145278"/>
                </a:cubicBezTo>
                <a:cubicBezTo>
                  <a:pt x="2375731" y="139581"/>
                  <a:pt x="2367826" y="132780"/>
                  <a:pt x="2358639" y="128187"/>
                </a:cubicBezTo>
                <a:cubicBezTo>
                  <a:pt x="2342177" y="119956"/>
                  <a:pt x="2315250" y="116572"/>
                  <a:pt x="2298819" y="111095"/>
                </a:cubicBezTo>
                <a:cubicBezTo>
                  <a:pt x="2161023" y="65164"/>
                  <a:pt x="2348378" y="119213"/>
                  <a:pt x="2213361" y="85458"/>
                </a:cubicBezTo>
                <a:cubicBezTo>
                  <a:pt x="2204622" y="83273"/>
                  <a:pt x="2196641" y="78186"/>
                  <a:pt x="2187723" y="76912"/>
                </a:cubicBezTo>
                <a:cubicBezTo>
                  <a:pt x="2156576" y="72462"/>
                  <a:pt x="2125054" y="71215"/>
                  <a:pt x="2093720" y="68366"/>
                </a:cubicBezTo>
                <a:cubicBezTo>
                  <a:pt x="1971842" y="43991"/>
                  <a:pt x="2037227" y="53503"/>
                  <a:pt x="1897166" y="42729"/>
                </a:cubicBezTo>
                <a:cubicBezTo>
                  <a:pt x="1832047" y="31875"/>
                  <a:pt x="1766632" y="20864"/>
                  <a:pt x="1700613" y="17092"/>
                </a:cubicBezTo>
                <a:cubicBezTo>
                  <a:pt x="1629457" y="13026"/>
                  <a:pt x="1558183" y="11395"/>
                  <a:pt x="1486968" y="8546"/>
                </a:cubicBezTo>
                <a:cubicBezTo>
                  <a:pt x="1458482" y="5697"/>
                  <a:pt x="1430138" y="0"/>
                  <a:pt x="1401510" y="0"/>
                </a:cubicBezTo>
                <a:lnTo>
                  <a:pt x="350378" y="8546"/>
                </a:lnTo>
                <a:cubicBezTo>
                  <a:pt x="332367" y="8965"/>
                  <a:pt x="316195" y="19940"/>
                  <a:pt x="299103" y="25637"/>
                </a:cubicBezTo>
                <a:cubicBezTo>
                  <a:pt x="299102" y="25637"/>
                  <a:pt x="247829" y="42728"/>
                  <a:pt x="247828" y="42729"/>
                </a:cubicBezTo>
                <a:cubicBezTo>
                  <a:pt x="239282" y="48426"/>
                  <a:pt x="231576" y="55649"/>
                  <a:pt x="222191" y="59820"/>
                </a:cubicBezTo>
                <a:cubicBezTo>
                  <a:pt x="205728" y="67137"/>
                  <a:pt x="187030" y="68855"/>
                  <a:pt x="170916" y="76912"/>
                </a:cubicBezTo>
                <a:cubicBezTo>
                  <a:pt x="137543" y="93599"/>
                  <a:pt x="139274" y="90968"/>
                  <a:pt x="111095" y="111095"/>
                </a:cubicBezTo>
                <a:cubicBezTo>
                  <a:pt x="99505" y="119374"/>
                  <a:pt x="86983" y="126662"/>
                  <a:pt x="76912" y="136733"/>
                </a:cubicBezTo>
                <a:cubicBezTo>
                  <a:pt x="69650" y="143995"/>
                  <a:pt x="66396" y="154480"/>
                  <a:pt x="59821" y="162370"/>
                </a:cubicBezTo>
                <a:cubicBezTo>
                  <a:pt x="52084" y="171654"/>
                  <a:pt x="42729" y="179461"/>
                  <a:pt x="34183" y="188007"/>
                </a:cubicBezTo>
                <a:cubicBezTo>
                  <a:pt x="31334" y="196553"/>
                  <a:pt x="29666" y="205588"/>
                  <a:pt x="25637" y="213645"/>
                </a:cubicBezTo>
                <a:cubicBezTo>
                  <a:pt x="-7495" y="279911"/>
                  <a:pt x="21481" y="200477"/>
                  <a:pt x="0" y="264920"/>
                </a:cubicBezTo>
                <a:cubicBezTo>
                  <a:pt x="2849" y="327589"/>
                  <a:pt x="-2482" y="391170"/>
                  <a:pt x="8546" y="452927"/>
                </a:cubicBezTo>
                <a:cubicBezTo>
                  <a:pt x="12157" y="473149"/>
                  <a:pt x="25637" y="492808"/>
                  <a:pt x="42729" y="504202"/>
                </a:cubicBezTo>
                <a:lnTo>
                  <a:pt x="94004" y="538385"/>
                </a:lnTo>
                <a:cubicBezTo>
                  <a:pt x="102550" y="544082"/>
                  <a:pt x="109897" y="552229"/>
                  <a:pt x="119641" y="555477"/>
                </a:cubicBezTo>
                <a:cubicBezTo>
                  <a:pt x="128187" y="558325"/>
                  <a:pt x="136999" y="560474"/>
                  <a:pt x="145279" y="564022"/>
                </a:cubicBezTo>
                <a:cubicBezTo>
                  <a:pt x="156988" y="569040"/>
                  <a:pt x="168401" y="574793"/>
                  <a:pt x="179462" y="581114"/>
                </a:cubicBezTo>
                <a:cubicBezTo>
                  <a:pt x="188379" y="586210"/>
                  <a:pt x="195482" y="594600"/>
                  <a:pt x="205099" y="598206"/>
                </a:cubicBezTo>
                <a:cubicBezTo>
                  <a:pt x="218699" y="603306"/>
                  <a:pt x="233737" y="603228"/>
                  <a:pt x="247828" y="606751"/>
                </a:cubicBezTo>
                <a:cubicBezTo>
                  <a:pt x="256567" y="608936"/>
                  <a:pt x="264688" y="613271"/>
                  <a:pt x="273465" y="615297"/>
                </a:cubicBezTo>
                <a:cubicBezTo>
                  <a:pt x="301771" y="621829"/>
                  <a:pt x="330268" y="627613"/>
                  <a:pt x="358923" y="632389"/>
                </a:cubicBezTo>
                <a:cubicBezTo>
                  <a:pt x="376015" y="635238"/>
                  <a:pt x="393283" y="637176"/>
                  <a:pt x="410198" y="640935"/>
                </a:cubicBezTo>
                <a:cubicBezTo>
                  <a:pt x="418992" y="642889"/>
                  <a:pt x="426950" y="647999"/>
                  <a:pt x="435836" y="649480"/>
                </a:cubicBezTo>
                <a:cubicBezTo>
                  <a:pt x="461280" y="653721"/>
                  <a:pt x="487111" y="655177"/>
                  <a:pt x="512748" y="658026"/>
                </a:cubicBezTo>
                <a:cubicBezTo>
                  <a:pt x="524142" y="660875"/>
                  <a:pt x="535638" y="663345"/>
                  <a:pt x="546931" y="666572"/>
                </a:cubicBezTo>
                <a:cubicBezTo>
                  <a:pt x="555592" y="669047"/>
                  <a:pt x="563630" y="674001"/>
                  <a:pt x="572568" y="675118"/>
                </a:cubicBezTo>
                <a:cubicBezTo>
                  <a:pt x="616778" y="680644"/>
                  <a:pt x="809855" y="691222"/>
                  <a:pt x="837488" y="692209"/>
                </a:cubicBezTo>
                <a:lnTo>
                  <a:pt x="1162228" y="700755"/>
                </a:lnTo>
                <a:cubicBezTo>
                  <a:pt x="1210654" y="703604"/>
                  <a:pt x="1259028" y="707570"/>
                  <a:pt x="1307507" y="709301"/>
                </a:cubicBezTo>
                <a:cubicBezTo>
                  <a:pt x="1806029" y="727106"/>
                  <a:pt x="1482732" y="707310"/>
                  <a:pt x="1768979" y="726392"/>
                </a:cubicBezTo>
                <a:lnTo>
                  <a:pt x="2597922" y="717847"/>
                </a:lnTo>
                <a:cubicBezTo>
                  <a:pt x="2606928" y="717667"/>
                  <a:pt x="2614898" y="711776"/>
                  <a:pt x="2623559" y="709301"/>
                </a:cubicBezTo>
                <a:cubicBezTo>
                  <a:pt x="2634852" y="706074"/>
                  <a:pt x="2646348" y="703604"/>
                  <a:pt x="2657742" y="700755"/>
                </a:cubicBezTo>
                <a:cubicBezTo>
                  <a:pt x="2698032" y="640323"/>
                  <a:pt x="2647459" y="715153"/>
                  <a:pt x="2700471" y="640935"/>
                </a:cubicBezTo>
                <a:cubicBezTo>
                  <a:pt x="2706441" y="632577"/>
                  <a:pt x="2711866" y="623843"/>
                  <a:pt x="2717563" y="615297"/>
                </a:cubicBezTo>
                <a:cubicBezTo>
                  <a:pt x="2739247" y="550242"/>
                  <a:pt x="2731121" y="581688"/>
                  <a:pt x="2743200" y="521293"/>
                </a:cubicBezTo>
                <a:lnTo>
                  <a:pt x="2700471" y="376015"/>
                </a:lnTo>
                <a:close/>
              </a:path>
            </a:pathLst>
          </a:cu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4" name="Dowolny kształt 10">
            <a:extLst>
              <a:ext uri="{FF2B5EF4-FFF2-40B4-BE49-F238E27FC236}">
                <a16:creationId xmlns:a16="http://schemas.microsoft.com/office/drawing/2014/main" id="{339EBF96-F19C-480F-8761-09D80960855E}"/>
              </a:ext>
            </a:extLst>
          </p:cNvPr>
          <p:cNvSpPr/>
          <p:nvPr/>
        </p:nvSpPr>
        <p:spPr>
          <a:xfrm>
            <a:off x="3093578" y="4802736"/>
            <a:ext cx="2693769" cy="521294"/>
          </a:xfrm>
          <a:custGeom>
            <a:avLst/>
            <a:gdLst>
              <a:gd name="connsiteX0" fmla="*/ 2606467 w 2693769"/>
              <a:gd name="connsiteY0" fmla="*/ 170916 h 521294"/>
              <a:gd name="connsiteX1" fmla="*/ 2512463 w 2693769"/>
              <a:gd name="connsiteY1" fmla="*/ 128187 h 521294"/>
              <a:gd name="connsiteX2" fmla="*/ 2478280 w 2693769"/>
              <a:gd name="connsiteY2" fmla="*/ 119642 h 521294"/>
              <a:gd name="connsiteX3" fmla="*/ 2452643 w 2693769"/>
              <a:gd name="connsiteY3" fmla="*/ 111096 h 521294"/>
              <a:gd name="connsiteX4" fmla="*/ 2144994 w 2693769"/>
              <a:gd name="connsiteY4" fmla="*/ 94004 h 521294"/>
              <a:gd name="connsiteX5" fmla="*/ 1974078 w 2693769"/>
              <a:gd name="connsiteY5" fmla="*/ 85458 h 521294"/>
              <a:gd name="connsiteX6" fmla="*/ 1914258 w 2693769"/>
              <a:gd name="connsiteY6" fmla="*/ 76913 h 521294"/>
              <a:gd name="connsiteX7" fmla="*/ 1820254 w 2693769"/>
              <a:gd name="connsiteY7" fmla="*/ 68367 h 521294"/>
              <a:gd name="connsiteX8" fmla="*/ 1794616 w 2693769"/>
              <a:gd name="connsiteY8" fmla="*/ 59821 h 521294"/>
              <a:gd name="connsiteX9" fmla="*/ 1632246 w 2693769"/>
              <a:gd name="connsiteY9" fmla="*/ 51275 h 521294"/>
              <a:gd name="connsiteX10" fmla="*/ 1538243 w 2693769"/>
              <a:gd name="connsiteY10" fmla="*/ 42729 h 521294"/>
              <a:gd name="connsiteX11" fmla="*/ 1256231 w 2693769"/>
              <a:gd name="connsiteY11" fmla="*/ 25638 h 521294"/>
              <a:gd name="connsiteX12" fmla="*/ 982766 w 2693769"/>
              <a:gd name="connsiteY12" fmla="*/ 8546 h 521294"/>
              <a:gd name="connsiteX13" fmla="*/ 760575 w 2693769"/>
              <a:gd name="connsiteY13" fmla="*/ 0 h 521294"/>
              <a:gd name="connsiteX14" fmla="*/ 128186 w 2693769"/>
              <a:gd name="connsiteY14" fmla="*/ 8546 h 521294"/>
              <a:gd name="connsiteX15" fmla="*/ 76912 w 2693769"/>
              <a:gd name="connsiteY15" fmla="*/ 25638 h 521294"/>
              <a:gd name="connsiteX16" fmla="*/ 25637 w 2693769"/>
              <a:gd name="connsiteY16" fmla="*/ 51275 h 521294"/>
              <a:gd name="connsiteX17" fmla="*/ 8545 w 2693769"/>
              <a:gd name="connsiteY17" fmla="*/ 102550 h 521294"/>
              <a:gd name="connsiteX18" fmla="*/ 0 w 2693769"/>
              <a:gd name="connsiteY18" fmla="*/ 128187 h 521294"/>
              <a:gd name="connsiteX19" fmla="*/ 8545 w 2693769"/>
              <a:gd name="connsiteY19" fmla="*/ 230737 h 521294"/>
              <a:gd name="connsiteX20" fmla="*/ 17091 w 2693769"/>
              <a:gd name="connsiteY20" fmla="*/ 256374 h 521294"/>
              <a:gd name="connsiteX21" fmla="*/ 42729 w 2693769"/>
              <a:gd name="connsiteY21" fmla="*/ 264920 h 521294"/>
              <a:gd name="connsiteX22" fmla="*/ 94003 w 2693769"/>
              <a:gd name="connsiteY22" fmla="*/ 290557 h 521294"/>
              <a:gd name="connsiteX23" fmla="*/ 119641 w 2693769"/>
              <a:gd name="connsiteY23" fmla="*/ 307649 h 521294"/>
              <a:gd name="connsiteX24" fmla="*/ 205099 w 2693769"/>
              <a:gd name="connsiteY24" fmla="*/ 316195 h 521294"/>
              <a:gd name="connsiteX25" fmla="*/ 256373 w 2693769"/>
              <a:gd name="connsiteY25" fmla="*/ 324741 h 521294"/>
              <a:gd name="connsiteX26" fmla="*/ 358923 w 2693769"/>
              <a:gd name="connsiteY26" fmla="*/ 333286 h 521294"/>
              <a:gd name="connsiteX27" fmla="*/ 418743 w 2693769"/>
              <a:gd name="connsiteY27" fmla="*/ 341832 h 521294"/>
              <a:gd name="connsiteX28" fmla="*/ 572568 w 2693769"/>
              <a:gd name="connsiteY28" fmla="*/ 350378 h 521294"/>
              <a:gd name="connsiteX29" fmla="*/ 769121 w 2693769"/>
              <a:gd name="connsiteY29" fmla="*/ 376015 h 521294"/>
              <a:gd name="connsiteX30" fmla="*/ 837487 w 2693769"/>
              <a:gd name="connsiteY30" fmla="*/ 384561 h 521294"/>
              <a:gd name="connsiteX31" fmla="*/ 922945 w 2693769"/>
              <a:gd name="connsiteY31" fmla="*/ 393107 h 521294"/>
              <a:gd name="connsiteX32" fmla="*/ 1059678 w 2693769"/>
              <a:gd name="connsiteY32" fmla="*/ 410199 h 521294"/>
              <a:gd name="connsiteX33" fmla="*/ 1119499 w 2693769"/>
              <a:gd name="connsiteY33" fmla="*/ 418744 h 521294"/>
              <a:gd name="connsiteX34" fmla="*/ 1264777 w 2693769"/>
              <a:gd name="connsiteY34" fmla="*/ 435836 h 521294"/>
              <a:gd name="connsiteX35" fmla="*/ 1298960 w 2693769"/>
              <a:gd name="connsiteY35" fmla="*/ 444382 h 521294"/>
              <a:gd name="connsiteX36" fmla="*/ 1358781 w 2693769"/>
              <a:gd name="connsiteY36" fmla="*/ 452928 h 521294"/>
              <a:gd name="connsiteX37" fmla="*/ 1512605 w 2693769"/>
              <a:gd name="connsiteY37" fmla="*/ 470019 h 521294"/>
              <a:gd name="connsiteX38" fmla="*/ 1580972 w 2693769"/>
              <a:gd name="connsiteY38" fmla="*/ 478565 h 521294"/>
              <a:gd name="connsiteX39" fmla="*/ 1854437 w 2693769"/>
              <a:gd name="connsiteY39" fmla="*/ 495657 h 521294"/>
              <a:gd name="connsiteX40" fmla="*/ 1939895 w 2693769"/>
              <a:gd name="connsiteY40" fmla="*/ 504202 h 521294"/>
              <a:gd name="connsiteX41" fmla="*/ 1999715 w 2693769"/>
              <a:gd name="connsiteY41" fmla="*/ 512748 h 521294"/>
              <a:gd name="connsiteX42" fmla="*/ 2136448 w 2693769"/>
              <a:gd name="connsiteY42" fmla="*/ 521294 h 521294"/>
              <a:gd name="connsiteX43" fmla="*/ 2563738 w 2693769"/>
              <a:gd name="connsiteY43" fmla="*/ 512748 h 521294"/>
              <a:gd name="connsiteX44" fmla="*/ 2615013 w 2693769"/>
              <a:gd name="connsiteY44" fmla="*/ 495657 h 521294"/>
              <a:gd name="connsiteX45" fmla="*/ 2632104 w 2693769"/>
              <a:gd name="connsiteY45" fmla="*/ 470019 h 521294"/>
              <a:gd name="connsiteX46" fmla="*/ 2674833 w 2693769"/>
              <a:gd name="connsiteY46" fmla="*/ 435836 h 521294"/>
              <a:gd name="connsiteX47" fmla="*/ 2691925 w 2693769"/>
              <a:gd name="connsiteY47" fmla="*/ 358924 h 521294"/>
              <a:gd name="connsiteX48" fmla="*/ 2683379 w 2693769"/>
              <a:gd name="connsiteY48" fmla="*/ 230737 h 521294"/>
              <a:gd name="connsiteX49" fmla="*/ 2632104 w 2693769"/>
              <a:gd name="connsiteY49" fmla="*/ 213645 h 521294"/>
              <a:gd name="connsiteX50" fmla="*/ 2606467 w 2693769"/>
              <a:gd name="connsiteY50" fmla="*/ 170916 h 521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693769" h="521294">
                <a:moveTo>
                  <a:pt x="2606467" y="170916"/>
                </a:moveTo>
                <a:cubicBezTo>
                  <a:pt x="2571609" y="153488"/>
                  <a:pt x="2548740" y="140279"/>
                  <a:pt x="2512463" y="128187"/>
                </a:cubicBezTo>
                <a:cubicBezTo>
                  <a:pt x="2501321" y="124473"/>
                  <a:pt x="2489573" y="122869"/>
                  <a:pt x="2478280" y="119642"/>
                </a:cubicBezTo>
                <a:cubicBezTo>
                  <a:pt x="2469619" y="117167"/>
                  <a:pt x="2461528" y="112577"/>
                  <a:pt x="2452643" y="111096"/>
                </a:cubicBezTo>
                <a:cubicBezTo>
                  <a:pt x="2364084" y="96336"/>
                  <a:pt x="2208024" y="96686"/>
                  <a:pt x="2144994" y="94004"/>
                </a:cubicBezTo>
                <a:lnTo>
                  <a:pt x="1974078" y="85458"/>
                </a:lnTo>
                <a:cubicBezTo>
                  <a:pt x="1954138" y="82610"/>
                  <a:pt x="1934277" y="79137"/>
                  <a:pt x="1914258" y="76913"/>
                </a:cubicBezTo>
                <a:cubicBezTo>
                  <a:pt x="1882987" y="73439"/>
                  <a:pt x="1851402" y="72817"/>
                  <a:pt x="1820254" y="68367"/>
                </a:cubicBezTo>
                <a:cubicBezTo>
                  <a:pt x="1811336" y="67093"/>
                  <a:pt x="1803587" y="60637"/>
                  <a:pt x="1794616" y="59821"/>
                </a:cubicBezTo>
                <a:cubicBezTo>
                  <a:pt x="1740640" y="54914"/>
                  <a:pt x="1686324" y="54880"/>
                  <a:pt x="1632246" y="51275"/>
                </a:cubicBezTo>
                <a:cubicBezTo>
                  <a:pt x="1600852" y="49182"/>
                  <a:pt x="1569634" y="44869"/>
                  <a:pt x="1538243" y="42729"/>
                </a:cubicBezTo>
                <a:lnTo>
                  <a:pt x="1256231" y="25638"/>
                </a:lnTo>
                <a:cubicBezTo>
                  <a:pt x="1144028" y="17623"/>
                  <a:pt x="1101165" y="13928"/>
                  <a:pt x="982766" y="8546"/>
                </a:cubicBezTo>
                <a:lnTo>
                  <a:pt x="760575" y="0"/>
                </a:lnTo>
                <a:cubicBezTo>
                  <a:pt x="549779" y="2849"/>
                  <a:pt x="338853" y="646"/>
                  <a:pt x="128186" y="8546"/>
                </a:cubicBezTo>
                <a:cubicBezTo>
                  <a:pt x="110183" y="9221"/>
                  <a:pt x="94003" y="19941"/>
                  <a:pt x="76912" y="25638"/>
                </a:cubicBezTo>
                <a:cubicBezTo>
                  <a:pt x="41530" y="37432"/>
                  <a:pt x="58770" y="29186"/>
                  <a:pt x="25637" y="51275"/>
                </a:cubicBezTo>
                <a:lnTo>
                  <a:pt x="8545" y="102550"/>
                </a:lnTo>
                <a:lnTo>
                  <a:pt x="0" y="128187"/>
                </a:lnTo>
                <a:cubicBezTo>
                  <a:pt x="2848" y="162370"/>
                  <a:pt x="4012" y="196736"/>
                  <a:pt x="8545" y="230737"/>
                </a:cubicBezTo>
                <a:cubicBezTo>
                  <a:pt x="9735" y="239666"/>
                  <a:pt x="10721" y="250005"/>
                  <a:pt x="17091" y="256374"/>
                </a:cubicBezTo>
                <a:cubicBezTo>
                  <a:pt x="23461" y="262744"/>
                  <a:pt x="34183" y="262071"/>
                  <a:pt x="42729" y="264920"/>
                </a:cubicBezTo>
                <a:cubicBezTo>
                  <a:pt x="116197" y="313901"/>
                  <a:pt x="23246" y="255179"/>
                  <a:pt x="94003" y="290557"/>
                </a:cubicBezTo>
                <a:cubicBezTo>
                  <a:pt x="103190" y="295150"/>
                  <a:pt x="109633" y="305339"/>
                  <a:pt x="119641" y="307649"/>
                </a:cubicBezTo>
                <a:cubicBezTo>
                  <a:pt x="147536" y="314086"/>
                  <a:pt x="176692" y="312644"/>
                  <a:pt x="205099" y="316195"/>
                </a:cubicBezTo>
                <a:cubicBezTo>
                  <a:pt x="222292" y="318344"/>
                  <a:pt x="239152" y="322828"/>
                  <a:pt x="256373" y="324741"/>
                </a:cubicBezTo>
                <a:cubicBezTo>
                  <a:pt x="290465" y="328529"/>
                  <a:pt x="324810" y="329695"/>
                  <a:pt x="358923" y="333286"/>
                </a:cubicBezTo>
                <a:cubicBezTo>
                  <a:pt x="378955" y="335395"/>
                  <a:pt x="398665" y="340226"/>
                  <a:pt x="418743" y="341832"/>
                </a:cubicBezTo>
                <a:cubicBezTo>
                  <a:pt x="469934" y="345927"/>
                  <a:pt x="521293" y="347529"/>
                  <a:pt x="572568" y="350378"/>
                </a:cubicBezTo>
                <a:cubicBezTo>
                  <a:pt x="677869" y="365422"/>
                  <a:pt x="612377" y="356422"/>
                  <a:pt x="769121" y="376015"/>
                </a:cubicBezTo>
                <a:cubicBezTo>
                  <a:pt x="791910" y="378864"/>
                  <a:pt x="814635" y="382276"/>
                  <a:pt x="837487" y="384561"/>
                </a:cubicBezTo>
                <a:lnTo>
                  <a:pt x="922945" y="393107"/>
                </a:lnTo>
                <a:cubicBezTo>
                  <a:pt x="996332" y="411454"/>
                  <a:pt x="928118" y="396351"/>
                  <a:pt x="1059678" y="410199"/>
                </a:cubicBezTo>
                <a:cubicBezTo>
                  <a:pt x="1079710" y="412308"/>
                  <a:pt x="1099559" y="415896"/>
                  <a:pt x="1119499" y="418744"/>
                </a:cubicBezTo>
                <a:cubicBezTo>
                  <a:pt x="1188241" y="441659"/>
                  <a:pt x="1113182" y="418992"/>
                  <a:pt x="1264777" y="435836"/>
                </a:cubicBezTo>
                <a:cubicBezTo>
                  <a:pt x="1276450" y="437133"/>
                  <a:pt x="1287404" y="442281"/>
                  <a:pt x="1298960" y="444382"/>
                </a:cubicBezTo>
                <a:cubicBezTo>
                  <a:pt x="1318778" y="447985"/>
                  <a:pt x="1338815" y="450266"/>
                  <a:pt x="1358781" y="452928"/>
                </a:cubicBezTo>
                <a:cubicBezTo>
                  <a:pt x="1462682" y="466781"/>
                  <a:pt x="1395409" y="456997"/>
                  <a:pt x="1512605" y="470019"/>
                </a:cubicBezTo>
                <a:cubicBezTo>
                  <a:pt x="1535431" y="472555"/>
                  <a:pt x="1558070" y="476847"/>
                  <a:pt x="1580972" y="478565"/>
                </a:cubicBezTo>
                <a:cubicBezTo>
                  <a:pt x="1672049" y="485396"/>
                  <a:pt x="1763557" y="486570"/>
                  <a:pt x="1854437" y="495657"/>
                </a:cubicBezTo>
                <a:lnTo>
                  <a:pt x="1939895" y="504202"/>
                </a:lnTo>
                <a:cubicBezTo>
                  <a:pt x="1959900" y="506555"/>
                  <a:pt x="1979648" y="511003"/>
                  <a:pt x="1999715" y="512748"/>
                </a:cubicBezTo>
                <a:cubicBezTo>
                  <a:pt x="2045210" y="516704"/>
                  <a:pt x="2090870" y="518445"/>
                  <a:pt x="2136448" y="521294"/>
                </a:cubicBezTo>
                <a:cubicBezTo>
                  <a:pt x="2278878" y="518445"/>
                  <a:pt x="2421483" y="520369"/>
                  <a:pt x="2563738" y="512748"/>
                </a:cubicBezTo>
                <a:cubicBezTo>
                  <a:pt x="2581728" y="511784"/>
                  <a:pt x="2615013" y="495657"/>
                  <a:pt x="2615013" y="495657"/>
                </a:cubicBezTo>
                <a:cubicBezTo>
                  <a:pt x="2620710" y="487111"/>
                  <a:pt x="2624084" y="476435"/>
                  <a:pt x="2632104" y="470019"/>
                </a:cubicBezTo>
                <a:cubicBezTo>
                  <a:pt x="2691074" y="422842"/>
                  <a:pt x="2625852" y="509309"/>
                  <a:pt x="2674833" y="435836"/>
                </a:cubicBezTo>
                <a:cubicBezTo>
                  <a:pt x="2678129" y="422652"/>
                  <a:pt x="2691925" y="369773"/>
                  <a:pt x="2691925" y="358924"/>
                </a:cubicBezTo>
                <a:cubicBezTo>
                  <a:pt x="2691925" y="316100"/>
                  <a:pt x="2699684" y="270335"/>
                  <a:pt x="2683379" y="230737"/>
                </a:cubicBezTo>
                <a:cubicBezTo>
                  <a:pt x="2676519" y="214078"/>
                  <a:pt x="2632104" y="213645"/>
                  <a:pt x="2632104" y="213645"/>
                </a:cubicBezTo>
                <a:lnTo>
                  <a:pt x="2606467" y="170916"/>
                </a:lnTo>
                <a:close/>
              </a:path>
            </a:pathLst>
          </a:cu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5" name="Dowolny kształt 3">
            <a:extLst>
              <a:ext uri="{FF2B5EF4-FFF2-40B4-BE49-F238E27FC236}">
                <a16:creationId xmlns:a16="http://schemas.microsoft.com/office/drawing/2014/main" id="{26C475F5-B193-47F9-9760-A8DD1E62D27C}"/>
              </a:ext>
            </a:extLst>
          </p:cNvPr>
          <p:cNvSpPr/>
          <p:nvPr/>
        </p:nvSpPr>
        <p:spPr>
          <a:xfrm>
            <a:off x="2503918" y="5187297"/>
            <a:ext cx="2119357" cy="709301"/>
          </a:xfrm>
          <a:custGeom>
            <a:avLst/>
            <a:gdLst>
              <a:gd name="connsiteX0" fmla="*/ 1991170 w 2119357"/>
              <a:gd name="connsiteY0" fmla="*/ 188008 h 709301"/>
              <a:gd name="connsiteX1" fmla="*/ 1922803 w 2119357"/>
              <a:gd name="connsiteY1" fmla="*/ 145279 h 709301"/>
              <a:gd name="connsiteX2" fmla="*/ 1897166 w 2119357"/>
              <a:gd name="connsiteY2" fmla="*/ 128187 h 709301"/>
              <a:gd name="connsiteX3" fmla="*/ 1845891 w 2119357"/>
              <a:gd name="connsiteY3" fmla="*/ 111096 h 709301"/>
              <a:gd name="connsiteX4" fmla="*/ 1820254 w 2119357"/>
              <a:gd name="connsiteY4" fmla="*/ 94004 h 709301"/>
              <a:gd name="connsiteX5" fmla="*/ 1743342 w 2119357"/>
              <a:gd name="connsiteY5" fmla="*/ 76912 h 709301"/>
              <a:gd name="connsiteX6" fmla="*/ 1589518 w 2119357"/>
              <a:gd name="connsiteY6" fmla="*/ 59821 h 709301"/>
              <a:gd name="connsiteX7" fmla="*/ 1538243 w 2119357"/>
              <a:gd name="connsiteY7" fmla="*/ 51275 h 709301"/>
              <a:gd name="connsiteX8" fmla="*/ 1170774 w 2119357"/>
              <a:gd name="connsiteY8" fmla="*/ 34183 h 709301"/>
              <a:gd name="connsiteX9" fmla="*/ 948583 w 2119357"/>
              <a:gd name="connsiteY9" fmla="*/ 17092 h 709301"/>
              <a:gd name="connsiteX10" fmla="*/ 897308 w 2119357"/>
              <a:gd name="connsiteY10" fmla="*/ 8546 h 709301"/>
              <a:gd name="connsiteX11" fmla="*/ 734938 w 2119357"/>
              <a:gd name="connsiteY11" fmla="*/ 0 h 709301"/>
              <a:gd name="connsiteX12" fmla="*/ 256374 w 2119357"/>
              <a:gd name="connsiteY12" fmla="*/ 8546 h 709301"/>
              <a:gd name="connsiteX13" fmla="*/ 145278 w 2119357"/>
              <a:gd name="connsiteY13" fmla="*/ 25638 h 709301"/>
              <a:gd name="connsiteX14" fmla="*/ 94003 w 2119357"/>
              <a:gd name="connsiteY14" fmla="*/ 59821 h 709301"/>
              <a:gd name="connsiteX15" fmla="*/ 42729 w 2119357"/>
              <a:gd name="connsiteY15" fmla="*/ 94004 h 709301"/>
              <a:gd name="connsiteX16" fmla="*/ 25637 w 2119357"/>
              <a:gd name="connsiteY16" fmla="*/ 145279 h 709301"/>
              <a:gd name="connsiteX17" fmla="*/ 17091 w 2119357"/>
              <a:gd name="connsiteY17" fmla="*/ 170916 h 709301"/>
              <a:gd name="connsiteX18" fmla="*/ 0 w 2119357"/>
              <a:gd name="connsiteY18" fmla="*/ 247828 h 709301"/>
              <a:gd name="connsiteX19" fmla="*/ 8546 w 2119357"/>
              <a:gd name="connsiteY19" fmla="*/ 410198 h 709301"/>
              <a:gd name="connsiteX20" fmla="*/ 17091 w 2119357"/>
              <a:gd name="connsiteY20" fmla="*/ 444382 h 709301"/>
              <a:gd name="connsiteX21" fmla="*/ 34183 w 2119357"/>
              <a:gd name="connsiteY21" fmla="*/ 470019 h 709301"/>
              <a:gd name="connsiteX22" fmla="*/ 94003 w 2119357"/>
              <a:gd name="connsiteY22" fmla="*/ 521294 h 709301"/>
              <a:gd name="connsiteX23" fmla="*/ 119641 w 2119357"/>
              <a:gd name="connsiteY23" fmla="*/ 538385 h 709301"/>
              <a:gd name="connsiteX24" fmla="*/ 179461 w 2119357"/>
              <a:gd name="connsiteY24" fmla="*/ 572568 h 709301"/>
              <a:gd name="connsiteX25" fmla="*/ 264919 w 2119357"/>
              <a:gd name="connsiteY25" fmla="*/ 606752 h 709301"/>
              <a:gd name="connsiteX26" fmla="*/ 307648 w 2119357"/>
              <a:gd name="connsiteY26" fmla="*/ 623843 h 709301"/>
              <a:gd name="connsiteX27" fmla="*/ 384561 w 2119357"/>
              <a:gd name="connsiteY27" fmla="*/ 640935 h 709301"/>
              <a:gd name="connsiteX28" fmla="*/ 487110 w 2119357"/>
              <a:gd name="connsiteY28" fmla="*/ 649481 h 709301"/>
              <a:gd name="connsiteX29" fmla="*/ 538385 w 2119357"/>
              <a:gd name="connsiteY29" fmla="*/ 658026 h 709301"/>
              <a:gd name="connsiteX30" fmla="*/ 623843 w 2119357"/>
              <a:gd name="connsiteY30" fmla="*/ 666572 h 709301"/>
              <a:gd name="connsiteX31" fmla="*/ 700755 w 2119357"/>
              <a:gd name="connsiteY31" fmla="*/ 675118 h 709301"/>
              <a:gd name="connsiteX32" fmla="*/ 854579 w 2119357"/>
              <a:gd name="connsiteY32" fmla="*/ 683664 h 709301"/>
              <a:gd name="connsiteX33" fmla="*/ 974220 w 2119357"/>
              <a:gd name="connsiteY33" fmla="*/ 692210 h 709301"/>
              <a:gd name="connsiteX34" fmla="*/ 1298961 w 2119357"/>
              <a:gd name="connsiteY34" fmla="*/ 709301 h 709301"/>
              <a:gd name="connsiteX35" fmla="*/ 1828800 w 2119357"/>
              <a:gd name="connsiteY35" fmla="*/ 700755 h 709301"/>
              <a:gd name="connsiteX36" fmla="*/ 1888620 w 2119357"/>
              <a:gd name="connsiteY36" fmla="*/ 683664 h 709301"/>
              <a:gd name="connsiteX37" fmla="*/ 1914258 w 2119357"/>
              <a:gd name="connsiteY37" fmla="*/ 666572 h 709301"/>
              <a:gd name="connsiteX38" fmla="*/ 1939895 w 2119357"/>
              <a:gd name="connsiteY38" fmla="*/ 658026 h 709301"/>
              <a:gd name="connsiteX39" fmla="*/ 1991170 w 2119357"/>
              <a:gd name="connsiteY39" fmla="*/ 632389 h 709301"/>
              <a:gd name="connsiteX40" fmla="*/ 2016807 w 2119357"/>
              <a:gd name="connsiteY40" fmla="*/ 606752 h 709301"/>
              <a:gd name="connsiteX41" fmla="*/ 2042445 w 2119357"/>
              <a:gd name="connsiteY41" fmla="*/ 589660 h 709301"/>
              <a:gd name="connsiteX42" fmla="*/ 2059536 w 2119357"/>
              <a:gd name="connsiteY42" fmla="*/ 538385 h 709301"/>
              <a:gd name="connsiteX43" fmla="*/ 2093719 w 2119357"/>
              <a:gd name="connsiteY43" fmla="*/ 487110 h 709301"/>
              <a:gd name="connsiteX44" fmla="*/ 2102265 w 2119357"/>
              <a:gd name="connsiteY44" fmla="*/ 452927 h 709301"/>
              <a:gd name="connsiteX45" fmla="*/ 2110811 w 2119357"/>
              <a:gd name="connsiteY45" fmla="*/ 384561 h 709301"/>
              <a:gd name="connsiteX46" fmla="*/ 2119357 w 2119357"/>
              <a:gd name="connsiteY46" fmla="*/ 341832 h 709301"/>
              <a:gd name="connsiteX47" fmla="*/ 2093719 w 2119357"/>
              <a:gd name="connsiteY47" fmla="*/ 247828 h 709301"/>
              <a:gd name="connsiteX48" fmla="*/ 2042445 w 2119357"/>
              <a:gd name="connsiteY48" fmla="*/ 230737 h 709301"/>
              <a:gd name="connsiteX49" fmla="*/ 2016807 w 2119357"/>
              <a:gd name="connsiteY49" fmla="*/ 222191 h 709301"/>
              <a:gd name="connsiteX50" fmla="*/ 1991170 w 2119357"/>
              <a:gd name="connsiteY50" fmla="*/ 188008 h 709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119357" h="709301">
                <a:moveTo>
                  <a:pt x="1991170" y="188008"/>
                </a:moveTo>
                <a:cubicBezTo>
                  <a:pt x="1893097" y="109548"/>
                  <a:pt x="1989604" y="178679"/>
                  <a:pt x="1922803" y="145279"/>
                </a:cubicBezTo>
                <a:cubicBezTo>
                  <a:pt x="1913617" y="140686"/>
                  <a:pt x="1906552" y="132358"/>
                  <a:pt x="1897166" y="128187"/>
                </a:cubicBezTo>
                <a:cubicBezTo>
                  <a:pt x="1880703" y="120870"/>
                  <a:pt x="1845891" y="111096"/>
                  <a:pt x="1845891" y="111096"/>
                </a:cubicBezTo>
                <a:cubicBezTo>
                  <a:pt x="1837345" y="105399"/>
                  <a:pt x="1829440" y="98597"/>
                  <a:pt x="1820254" y="94004"/>
                </a:cubicBezTo>
                <a:cubicBezTo>
                  <a:pt x="1798729" y="83241"/>
                  <a:pt x="1763973" y="80663"/>
                  <a:pt x="1743342" y="76912"/>
                </a:cubicBezTo>
                <a:cubicBezTo>
                  <a:pt x="1650482" y="60029"/>
                  <a:pt x="1750156" y="72178"/>
                  <a:pt x="1589518" y="59821"/>
                </a:cubicBezTo>
                <a:cubicBezTo>
                  <a:pt x="1572426" y="56972"/>
                  <a:pt x="1555499" y="52844"/>
                  <a:pt x="1538243" y="51275"/>
                </a:cubicBezTo>
                <a:cubicBezTo>
                  <a:pt x="1424755" y="40958"/>
                  <a:pt x="1278508" y="39313"/>
                  <a:pt x="1170774" y="34183"/>
                </a:cubicBezTo>
                <a:cubicBezTo>
                  <a:pt x="1125597" y="32032"/>
                  <a:pt x="1001179" y="23280"/>
                  <a:pt x="948583" y="17092"/>
                </a:cubicBezTo>
                <a:cubicBezTo>
                  <a:pt x="931374" y="15067"/>
                  <a:pt x="914580" y="9928"/>
                  <a:pt x="897308" y="8546"/>
                </a:cubicBezTo>
                <a:cubicBezTo>
                  <a:pt x="843282" y="4224"/>
                  <a:pt x="789061" y="2849"/>
                  <a:pt x="734938" y="0"/>
                </a:cubicBezTo>
                <a:lnTo>
                  <a:pt x="256374" y="8546"/>
                </a:lnTo>
                <a:cubicBezTo>
                  <a:pt x="242790" y="8977"/>
                  <a:pt x="161891" y="22869"/>
                  <a:pt x="145278" y="25638"/>
                </a:cubicBezTo>
                <a:cubicBezTo>
                  <a:pt x="128186" y="37032"/>
                  <a:pt x="108528" y="45296"/>
                  <a:pt x="94003" y="59821"/>
                </a:cubicBezTo>
                <a:cubicBezTo>
                  <a:pt x="61996" y="91828"/>
                  <a:pt x="79831" y="81636"/>
                  <a:pt x="42729" y="94004"/>
                </a:cubicBezTo>
                <a:lnTo>
                  <a:pt x="25637" y="145279"/>
                </a:lnTo>
                <a:cubicBezTo>
                  <a:pt x="22788" y="153825"/>
                  <a:pt x="18857" y="162083"/>
                  <a:pt x="17091" y="170916"/>
                </a:cubicBezTo>
                <a:cubicBezTo>
                  <a:pt x="6243" y="225162"/>
                  <a:pt x="12069" y="199554"/>
                  <a:pt x="0" y="247828"/>
                </a:cubicBezTo>
                <a:cubicBezTo>
                  <a:pt x="2849" y="301951"/>
                  <a:pt x="3851" y="356203"/>
                  <a:pt x="8546" y="410198"/>
                </a:cubicBezTo>
                <a:cubicBezTo>
                  <a:pt x="9563" y="421899"/>
                  <a:pt x="12464" y="433586"/>
                  <a:pt x="17091" y="444382"/>
                </a:cubicBezTo>
                <a:cubicBezTo>
                  <a:pt x="21137" y="453822"/>
                  <a:pt x="27608" y="462129"/>
                  <a:pt x="34183" y="470019"/>
                </a:cubicBezTo>
                <a:cubicBezTo>
                  <a:pt x="52451" y="491940"/>
                  <a:pt x="70706" y="504653"/>
                  <a:pt x="94003" y="521294"/>
                </a:cubicBezTo>
                <a:cubicBezTo>
                  <a:pt x="102361" y="527264"/>
                  <a:pt x="111751" y="531810"/>
                  <a:pt x="119641" y="538385"/>
                </a:cubicBezTo>
                <a:cubicBezTo>
                  <a:pt x="163283" y="574753"/>
                  <a:pt x="124127" y="558736"/>
                  <a:pt x="179461" y="572568"/>
                </a:cubicBezTo>
                <a:cubicBezTo>
                  <a:pt x="257138" y="619175"/>
                  <a:pt x="186233" y="583147"/>
                  <a:pt x="264919" y="606752"/>
                </a:cubicBezTo>
                <a:cubicBezTo>
                  <a:pt x="279612" y="611160"/>
                  <a:pt x="293095" y="618992"/>
                  <a:pt x="307648" y="623843"/>
                </a:cubicBezTo>
                <a:cubicBezTo>
                  <a:pt x="320523" y="628134"/>
                  <a:pt x="374093" y="639703"/>
                  <a:pt x="384561" y="640935"/>
                </a:cubicBezTo>
                <a:cubicBezTo>
                  <a:pt x="418628" y="644943"/>
                  <a:pt x="453018" y="645693"/>
                  <a:pt x="487110" y="649481"/>
                </a:cubicBezTo>
                <a:cubicBezTo>
                  <a:pt x="504331" y="651394"/>
                  <a:pt x="521191" y="655877"/>
                  <a:pt x="538385" y="658026"/>
                </a:cubicBezTo>
                <a:cubicBezTo>
                  <a:pt x="566792" y="661577"/>
                  <a:pt x="595372" y="663575"/>
                  <a:pt x="623843" y="666572"/>
                </a:cubicBezTo>
                <a:cubicBezTo>
                  <a:pt x="649496" y="669272"/>
                  <a:pt x="675030" y="673212"/>
                  <a:pt x="700755" y="675118"/>
                </a:cubicBezTo>
                <a:cubicBezTo>
                  <a:pt x="751968" y="678912"/>
                  <a:pt x="803325" y="680461"/>
                  <a:pt x="854579" y="683664"/>
                </a:cubicBezTo>
                <a:lnTo>
                  <a:pt x="974220" y="692210"/>
                </a:lnTo>
                <a:lnTo>
                  <a:pt x="1298961" y="709301"/>
                </a:lnTo>
                <a:lnTo>
                  <a:pt x="1828800" y="700755"/>
                </a:lnTo>
                <a:cubicBezTo>
                  <a:pt x="1834633" y="700578"/>
                  <a:pt x="1880287" y="687831"/>
                  <a:pt x="1888620" y="683664"/>
                </a:cubicBezTo>
                <a:cubicBezTo>
                  <a:pt x="1897807" y="679071"/>
                  <a:pt x="1905071" y="671165"/>
                  <a:pt x="1914258" y="666572"/>
                </a:cubicBezTo>
                <a:cubicBezTo>
                  <a:pt x="1922315" y="662543"/>
                  <a:pt x="1931838" y="662054"/>
                  <a:pt x="1939895" y="658026"/>
                </a:cubicBezTo>
                <a:cubicBezTo>
                  <a:pt x="2006157" y="624895"/>
                  <a:pt x="1926730" y="653869"/>
                  <a:pt x="1991170" y="632389"/>
                </a:cubicBezTo>
                <a:cubicBezTo>
                  <a:pt x="1999716" y="623843"/>
                  <a:pt x="2007523" y="614489"/>
                  <a:pt x="2016807" y="606752"/>
                </a:cubicBezTo>
                <a:cubicBezTo>
                  <a:pt x="2024697" y="600177"/>
                  <a:pt x="2037001" y="598370"/>
                  <a:pt x="2042445" y="589660"/>
                </a:cubicBezTo>
                <a:cubicBezTo>
                  <a:pt x="2051993" y="574382"/>
                  <a:pt x="2049543" y="553375"/>
                  <a:pt x="2059536" y="538385"/>
                </a:cubicBezTo>
                <a:lnTo>
                  <a:pt x="2093719" y="487110"/>
                </a:lnTo>
                <a:cubicBezTo>
                  <a:pt x="2096568" y="475716"/>
                  <a:pt x="2100334" y="464512"/>
                  <a:pt x="2102265" y="452927"/>
                </a:cubicBezTo>
                <a:cubicBezTo>
                  <a:pt x="2106041" y="430273"/>
                  <a:pt x="2107319" y="407260"/>
                  <a:pt x="2110811" y="384561"/>
                </a:cubicBezTo>
                <a:cubicBezTo>
                  <a:pt x="2113020" y="370205"/>
                  <a:pt x="2116508" y="356075"/>
                  <a:pt x="2119357" y="341832"/>
                </a:cubicBezTo>
                <a:cubicBezTo>
                  <a:pt x="2117451" y="326585"/>
                  <a:pt x="2120011" y="264261"/>
                  <a:pt x="2093719" y="247828"/>
                </a:cubicBezTo>
                <a:cubicBezTo>
                  <a:pt x="2078442" y="238280"/>
                  <a:pt x="2059536" y="236434"/>
                  <a:pt x="2042445" y="230737"/>
                </a:cubicBezTo>
                <a:cubicBezTo>
                  <a:pt x="2033899" y="227888"/>
                  <a:pt x="2020836" y="230248"/>
                  <a:pt x="2016807" y="222191"/>
                </a:cubicBezTo>
                <a:lnTo>
                  <a:pt x="1991170" y="188008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0670993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5F5F4FA0-423A-4047-B9F4-45397BD806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31540" y="1088740"/>
            <a:ext cx="8280920" cy="4680520"/>
          </a:xfrm>
          <a:prstGeom prst="rect">
            <a:avLst/>
          </a:prstGeom>
        </p:spPr>
      </p:pic>
      <p:sp>
        <p:nvSpPr>
          <p:cNvPr id="3" name="Objaśnienie liniowe 3 2">
            <a:extLst>
              <a:ext uri="{FF2B5EF4-FFF2-40B4-BE49-F238E27FC236}">
                <a16:creationId xmlns:a16="http://schemas.microsoft.com/office/drawing/2014/main" id="{CD54B862-7246-446D-A14D-A315B454FE5C}"/>
              </a:ext>
            </a:extLst>
          </p:cNvPr>
          <p:cNvSpPr/>
          <p:nvPr/>
        </p:nvSpPr>
        <p:spPr>
          <a:xfrm>
            <a:off x="251520" y="2708920"/>
            <a:ext cx="1170973" cy="612648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222300"/>
              <a:gd name="adj8" fmla="val 124225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/>
              <a:t>Tworzenie podwierszy</a:t>
            </a:r>
          </a:p>
        </p:txBody>
      </p:sp>
    </p:spTree>
    <p:extLst>
      <p:ext uri="{BB962C8B-B14F-4D97-AF65-F5344CB8AC3E}">
        <p14:creationId xmlns:p14="http://schemas.microsoft.com/office/powerpoint/2010/main" val="27456409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7">
            <a:extLst>
              <a:ext uri="{FF2B5EF4-FFF2-40B4-BE49-F238E27FC236}">
                <a16:creationId xmlns:a16="http://schemas.microsoft.com/office/drawing/2014/main" id="{E194DDA1-C870-4A83-A748-3AA673B402C2}"/>
              </a:ext>
            </a:extLst>
          </p:cNvPr>
          <p:cNvSpPr txBox="1">
            <a:spLocks/>
          </p:cNvSpPr>
          <p:nvPr/>
        </p:nvSpPr>
        <p:spPr>
          <a:xfrm>
            <a:off x="179512" y="908720"/>
            <a:ext cx="8784976" cy="936103"/>
          </a:xfrm>
          <a:prstGeom prst="roundRect">
            <a:avLst/>
          </a:prstGeom>
          <a:solidFill>
            <a:schemeClr val="tx2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2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Moduły i bloki aplikacji SL2014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2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Wniosek o płatność/Zestawienie dokumentów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5C557AD-59F6-4FE0-A4AD-5668AADC90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4017176"/>
              </p:ext>
            </p:extLst>
          </p:nvPr>
        </p:nvGraphicFramePr>
        <p:xfrm>
          <a:off x="378036" y="2060848"/>
          <a:ext cx="8569677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2540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7">
            <a:extLst>
              <a:ext uri="{FF2B5EF4-FFF2-40B4-BE49-F238E27FC236}">
                <a16:creationId xmlns:a16="http://schemas.microsoft.com/office/drawing/2014/main" id="{69E6B9BD-90AD-4430-B17F-9ECA4F6FD1F2}"/>
              </a:ext>
            </a:extLst>
          </p:cNvPr>
          <p:cNvSpPr txBox="1">
            <a:spLocks/>
          </p:cNvSpPr>
          <p:nvPr/>
        </p:nvSpPr>
        <p:spPr>
          <a:xfrm>
            <a:off x="179512" y="1196752"/>
            <a:ext cx="8784976" cy="64807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solidFill>
              <a:schemeClr val="tx2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2400" b="1" dirty="0">
              <a:ln w="18415" cmpd="sng">
                <a:noFill/>
                <a:prstDash val="solid"/>
              </a:ln>
              <a:solidFill>
                <a:srgbClr val="FFFFFF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2400" b="1" dirty="0">
              <a:ln w="18415" cmpd="sng">
                <a:noFill/>
                <a:prstDash val="solid"/>
              </a:ln>
              <a:solidFill>
                <a:srgbClr val="FFFFFF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2400" b="1" dirty="0">
              <a:ln w="18415" cmpd="sng">
                <a:noFill/>
                <a:prstDash val="solid"/>
              </a:ln>
              <a:solidFill>
                <a:srgbClr val="FFFFFF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2400" b="1" dirty="0">
              <a:ln w="18415" cmpd="sng">
                <a:noFill/>
                <a:prstDash val="solid"/>
              </a:ln>
              <a:solidFill>
                <a:srgbClr val="FFFFFF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8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Czego oczekuje IP od Beneficjenta?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2400" b="1" dirty="0">
              <a:ln w="18415" cmpd="sng">
                <a:noFill/>
                <a:prstDash val="solid"/>
              </a:ln>
              <a:solidFill>
                <a:srgbClr val="FFFFFF"/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2400" b="1" dirty="0">
              <a:ln w="18415" cmpd="sng">
                <a:noFill/>
                <a:prstDash val="solid"/>
              </a:ln>
              <a:solidFill>
                <a:srgbClr val="FFFFFF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2400" b="1" dirty="0">
              <a:ln w="18415" cmpd="sng">
                <a:noFill/>
                <a:prstDash val="solid"/>
              </a:ln>
              <a:solidFill>
                <a:srgbClr val="FFFFFF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2400" b="1" dirty="0">
              <a:ln w="18415" cmpd="sng">
                <a:noFill/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3" name="Prostokąt zaokrąglony 6">
            <a:extLst>
              <a:ext uri="{FF2B5EF4-FFF2-40B4-BE49-F238E27FC236}">
                <a16:creationId xmlns:a16="http://schemas.microsoft.com/office/drawing/2014/main" id="{C7B89D97-99B6-465C-8BCE-FEA77CFAB0A1}"/>
              </a:ext>
            </a:extLst>
          </p:cNvPr>
          <p:cNvSpPr/>
          <p:nvPr/>
        </p:nvSpPr>
        <p:spPr>
          <a:xfrm>
            <a:off x="325474" y="1971330"/>
            <a:ext cx="8493052" cy="1417348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/>
              <a:t>Realizacja projektu zgodnie z założeniami podmiotu, przedstawionymi </a:t>
            </a:r>
            <a:br>
              <a:rPr lang="pl-PL" sz="2400" b="1" dirty="0"/>
            </a:br>
            <a:r>
              <a:rPr lang="pl-PL" sz="2400" b="1" dirty="0"/>
              <a:t>we wniosku o dofinansowanie oraz Opisem projektu</a:t>
            </a:r>
          </a:p>
        </p:txBody>
      </p:sp>
      <p:sp>
        <p:nvSpPr>
          <p:cNvPr id="7" name="Prostokąt zaokrąglony 7">
            <a:extLst>
              <a:ext uri="{FF2B5EF4-FFF2-40B4-BE49-F238E27FC236}">
                <a16:creationId xmlns:a16="http://schemas.microsoft.com/office/drawing/2014/main" id="{B1D57749-0817-41A6-B8D7-75C51EB10A4C}"/>
              </a:ext>
            </a:extLst>
          </p:cNvPr>
          <p:cNvSpPr/>
          <p:nvPr/>
        </p:nvSpPr>
        <p:spPr>
          <a:xfrm>
            <a:off x="325474" y="3561108"/>
            <a:ext cx="8493052" cy="722548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/>
              <a:t>Realizacja projektu przez stały zespół projektowy</a:t>
            </a:r>
          </a:p>
        </p:txBody>
      </p:sp>
      <p:sp>
        <p:nvSpPr>
          <p:cNvPr id="8" name="Prostokąt zaokrąglony 8">
            <a:extLst>
              <a:ext uri="{FF2B5EF4-FFF2-40B4-BE49-F238E27FC236}">
                <a16:creationId xmlns:a16="http://schemas.microsoft.com/office/drawing/2014/main" id="{45B2B232-F56F-4CE5-A4A9-061E99BE5967}"/>
              </a:ext>
            </a:extLst>
          </p:cNvPr>
          <p:cNvSpPr/>
          <p:nvPr/>
        </p:nvSpPr>
        <p:spPr>
          <a:xfrm>
            <a:off x="338375" y="4552672"/>
            <a:ext cx="8493052" cy="722548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/>
              <a:t>Składanie wniosków o płatność zgodnie z obowiązującym harmonogramem</a:t>
            </a:r>
          </a:p>
        </p:txBody>
      </p:sp>
      <p:sp>
        <p:nvSpPr>
          <p:cNvPr id="9" name="Prostokąt zaokrąglony 12">
            <a:extLst>
              <a:ext uri="{FF2B5EF4-FFF2-40B4-BE49-F238E27FC236}">
                <a16:creationId xmlns:a16="http://schemas.microsoft.com/office/drawing/2014/main" id="{86FA1980-B3C2-48F4-AA82-81C854D1648A}"/>
              </a:ext>
            </a:extLst>
          </p:cNvPr>
          <p:cNvSpPr/>
          <p:nvPr/>
        </p:nvSpPr>
        <p:spPr>
          <a:xfrm>
            <a:off x="338375" y="5544236"/>
            <a:ext cx="8493052" cy="722548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/>
              <a:t>Informowania o istotnych problemach</a:t>
            </a:r>
          </a:p>
        </p:txBody>
      </p:sp>
    </p:spTree>
    <p:extLst>
      <p:ext uri="{BB962C8B-B14F-4D97-AF65-F5344CB8AC3E}">
        <p14:creationId xmlns:p14="http://schemas.microsoft.com/office/powerpoint/2010/main" val="10166863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7">
            <a:extLst>
              <a:ext uri="{FF2B5EF4-FFF2-40B4-BE49-F238E27FC236}">
                <a16:creationId xmlns:a16="http://schemas.microsoft.com/office/drawing/2014/main" id="{E53559E7-E0B9-4E0F-AD85-39456C879492}"/>
              </a:ext>
            </a:extLst>
          </p:cNvPr>
          <p:cNvSpPr txBox="1">
            <a:spLocks/>
          </p:cNvSpPr>
          <p:nvPr/>
        </p:nvSpPr>
        <p:spPr>
          <a:xfrm>
            <a:off x="179512" y="916729"/>
            <a:ext cx="8784976" cy="576064"/>
          </a:xfrm>
          <a:prstGeom prst="roundRect">
            <a:avLst/>
          </a:prstGeom>
          <a:solidFill>
            <a:schemeClr val="tx2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6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JAK TO WYGLĄDA W SL2014?</a:t>
            </a:r>
            <a:endParaRPr kumimoji="0" lang="pl-PL" sz="3600" b="1" i="0" u="non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B77D7B0-55FE-417E-8407-F857C626CA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79512" y="1700808"/>
            <a:ext cx="8784976" cy="4896544"/>
          </a:xfrm>
          <a:prstGeom prst="rect">
            <a:avLst/>
          </a:prstGeom>
        </p:spPr>
      </p:pic>
      <p:sp>
        <p:nvSpPr>
          <p:cNvPr id="4" name="Dowolny kształt 2">
            <a:extLst>
              <a:ext uri="{FF2B5EF4-FFF2-40B4-BE49-F238E27FC236}">
                <a16:creationId xmlns:a16="http://schemas.microsoft.com/office/drawing/2014/main" id="{81DFE82C-CC7A-4A7F-890B-A3D6D7A4643C}"/>
              </a:ext>
            </a:extLst>
          </p:cNvPr>
          <p:cNvSpPr/>
          <p:nvPr/>
        </p:nvSpPr>
        <p:spPr>
          <a:xfrm>
            <a:off x="3059832" y="4293096"/>
            <a:ext cx="565995" cy="360039"/>
          </a:xfrm>
          <a:custGeom>
            <a:avLst/>
            <a:gdLst>
              <a:gd name="connsiteX0" fmla="*/ 564023 w 565995"/>
              <a:gd name="connsiteY0" fmla="*/ 119641 h 240991"/>
              <a:gd name="connsiteX1" fmla="*/ 555477 w 565995"/>
              <a:gd name="connsiteY1" fmla="*/ 59821 h 240991"/>
              <a:gd name="connsiteX2" fmla="*/ 504202 w 565995"/>
              <a:gd name="connsiteY2" fmla="*/ 25638 h 240991"/>
              <a:gd name="connsiteX3" fmla="*/ 461473 w 565995"/>
              <a:gd name="connsiteY3" fmla="*/ 17092 h 240991"/>
              <a:gd name="connsiteX4" fmla="*/ 341832 w 565995"/>
              <a:gd name="connsiteY4" fmla="*/ 0 h 240991"/>
              <a:gd name="connsiteX5" fmla="*/ 42729 w 565995"/>
              <a:gd name="connsiteY5" fmla="*/ 8546 h 240991"/>
              <a:gd name="connsiteX6" fmla="*/ 17092 w 565995"/>
              <a:gd name="connsiteY6" fmla="*/ 25638 h 240991"/>
              <a:gd name="connsiteX7" fmla="*/ 0 w 565995"/>
              <a:gd name="connsiteY7" fmla="*/ 94004 h 240991"/>
              <a:gd name="connsiteX8" fmla="*/ 8546 w 565995"/>
              <a:gd name="connsiteY8" fmla="*/ 170916 h 240991"/>
              <a:gd name="connsiteX9" fmla="*/ 42729 w 565995"/>
              <a:gd name="connsiteY9" fmla="*/ 196554 h 240991"/>
              <a:gd name="connsiteX10" fmla="*/ 196553 w 565995"/>
              <a:gd name="connsiteY10" fmla="*/ 222191 h 240991"/>
              <a:gd name="connsiteX11" fmla="*/ 222191 w 565995"/>
              <a:gd name="connsiteY11" fmla="*/ 230737 h 240991"/>
              <a:gd name="connsiteX12" fmla="*/ 555477 w 565995"/>
              <a:gd name="connsiteY12" fmla="*/ 230737 h 240991"/>
              <a:gd name="connsiteX13" fmla="*/ 564023 w 565995"/>
              <a:gd name="connsiteY13" fmla="*/ 119641 h 240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65995" h="240991">
                <a:moveTo>
                  <a:pt x="564023" y="119641"/>
                </a:moveTo>
                <a:cubicBezTo>
                  <a:pt x="564023" y="91155"/>
                  <a:pt x="561265" y="79114"/>
                  <a:pt x="555477" y="59821"/>
                </a:cubicBezTo>
                <a:cubicBezTo>
                  <a:pt x="546126" y="28652"/>
                  <a:pt x="532046" y="31826"/>
                  <a:pt x="504202" y="25638"/>
                </a:cubicBezTo>
                <a:cubicBezTo>
                  <a:pt x="490023" y="22487"/>
                  <a:pt x="475820" y="19357"/>
                  <a:pt x="461473" y="17092"/>
                </a:cubicBezTo>
                <a:cubicBezTo>
                  <a:pt x="421681" y="10809"/>
                  <a:pt x="341832" y="0"/>
                  <a:pt x="341832" y="0"/>
                </a:cubicBezTo>
                <a:cubicBezTo>
                  <a:pt x="242131" y="2849"/>
                  <a:pt x="142161" y="696"/>
                  <a:pt x="42729" y="8546"/>
                </a:cubicBezTo>
                <a:cubicBezTo>
                  <a:pt x="32490" y="9354"/>
                  <a:pt x="23508" y="17618"/>
                  <a:pt x="17092" y="25638"/>
                </a:cubicBezTo>
                <a:cubicBezTo>
                  <a:pt x="10084" y="34398"/>
                  <a:pt x="426" y="91875"/>
                  <a:pt x="0" y="94004"/>
                </a:cubicBezTo>
                <a:cubicBezTo>
                  <a:pt x="2849" y="119641"/>
                  <a:pt x="-1375" y="147105"/>
                  <a:pt x="8546" y="170916"/>
                </a:cubicBezTo>
                <a:cubicBezTo>
                  <a:pt x="14024" y="184063"/>
                  <a:pt x="29316" y="191764"/>
                  <a:pt x="42729" y="196554"/>
                </a:cubicBezTo>
                <a:cubicBezTo>
                  <a:pt x="77610" y="209011"/>
                  <a:pt x="157150" y="217265"/>
                  <a:pt x="196553" y="222191"/>
                </a:cubicBezTo>
                <a:cubicBezTo>
                  <a:pt x="205099" y="225040"/>
                  <a:pt x="213328" y="229126"/>
                  <a:pt x="222191" y="230737"/>
                </a:cubicBezTo>
                <a:cubicBezTo>
                  <a:pt x="336814" y="251578"/>
                  <a:pt x="426923" y="234884"/>
                  <a:pt x="555477" y="230737"/>
                </a:cubicBezTo>
                <a:cubicBezTo>
                  <a:pt x="572130" y="180777"/>
                  <a:pt x="564023" y="148127"/>
                  <a:pt x="564023" y="119641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5" name="Dowolny kształt 3">
            <a:extLst>
              <a:ext uri="{FF2B5EF4-FFF2-40B4-BE49-F238E27FC236}">
                <a16:creationId xmlns:a16="http://schemas.microsoft.com/office/drawing/2014/main" id="{CAA795BE-8BDE-4E2D-8D71-51F325A0D592}"/>
              </a:ext>
            </a:extLst>
          </p:cNvPr>
          <p:cNvSpPr/>
          <p:nvPr/>
        </p:nvSpPr>
        <p:spPr>
          <a:xfrm>
            <a:off x="3851920" y="4271536"/>
            <a:ext cx="498348" cy="381599"/>
          </a:xfrm>
          <a:custGeom>
            <a:avLst/>
            <a:gdLst>
              <a:gd name="connsiteX0" fmla="*/ 495656 w 498348"/>
              <a:gd name="connsiteY0" fmla="*/ 136732 h 264919"/>
              <a:gd name="connsiteX1" fmla="*/ 487111 w 498348"/>
              <a:gd name="connsiteY1" fmla="*/ 94004 h 264919"/>
              <a:gd name="connsiteX2" fmla="*/ 427290 w 498348"/>
              <a:gd name="connsiteY2" fmla="*/ 59820 h 264919"/>
              <a:gd name="connsiteX3" fmla="*/ 401653 w 498348"/>
              <a:gd name="connsiteY3" fmla="*/ 42729 h 264919"/>
              <a:gd name="connsiteX4" fmla="*/ 350378 w 498348"/>
              <a:gd name="connsiteY4" fmla="*/ 25637 h 264919"/>
              <a:gd name="connsiteX5" fmla="*/ 324740 w 498348"/>
              <a:gd name="connsiteY5" fmla="*/ 17091 h 264919"/>
              <a:gd name="connsiteX6" fmla="*/ 247828 w 498348"/>
              <a:gd name="connsiteY6" fmla="*/ 0 h 264919"/>
              <a:gd name="connsiteX7" fmla="*/ 34183 w 498348"/>
              <a:gd name="connsiteY7" fmla="*/ 8546 h 264919"/>
              <a:gd name="connsiteX8" fmla="*/ 8546 w 498348"/>
              <a:gd name="connsiteY8" fmla="*/ 17091 h 264919"/>
              <a:gd name="connsiteX9" fmla="*/ 0 w 498348"/>
              <a:gd name="connsiteY9" fmla="*/ 42729 h 264919"/>
              <a:gd name="connsiteX10" fmla="*/ 8546 w 498348"/>
              <a:gd name="connsiteY10" fmla="*/ 153824 h 264919"/>
              <a:gd name="connsiteX11" fmla="*/ 25638 w 498348"/>
              <a:gd name="connsiteY11" fmla="*/ 179461 h 264919"/>
              <a:gd name="connsiteX12" fmla="*/ 128187 w 498348"/>
              <a:gd name="connsiteY12" fmla="*/ 230736 h 264919"/>
              <a:gd name="connsiteX13" fmla="*/ 162370 w 498348"/>
              <a:gd name="connsiteY13" fmla="*/ 239282 h 264919"/>
              <a:gd name="connsiteX14" fmla="*/ 247828 w 498348"/>
              <a:gd name="connsiteY14" fmla="*/ 247828 h 264919"/>
              <a:gd name="connsiteX15" fmla="*/ 367469 w 498348"/>
              <a:gd name="connsiteY15" fmla="*/ 264919 h 264919"/>
              <a:gd name="connsiteX16" fmla="*/ 435836 w 498348"/>
              <a:gd name="connsiteY16" fmla="*/ 256374 h 264919"/>
              <a:gd name="connsiteX17" fmla="*/ 444382 w 498348"/>
              <a:gd name="connsiteY17" fmla="*/ 230736 h 264919"/>
              <a:gd name="connsiteX18" fmla="*/ 495656 w 498348"/>
              <a:gd name="connsiteY18" fmla="*/ 136732 h 264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98348" h="264919">
                <a:moveTo>
                  <a:pt x="495656" y="136732"/>
                </a:moveTo>
                <a:cubicBezTo>
                  <a:pt x="502777" y="113943"/>
                  <a:pt x="494317" y="106615"/>
                  <a:pt x="487111" y="94004"/>
                </a:cubicBezTo>
                <a:cubicBezTo>
                  <a:pt x="482064" y="85172"/>
                  <a:pt x="431973" y="62496"/>
                  <a:pt x="427290" y="59820"/>
                </a:cubicBezTo>
                <a:cubicBezTo>
                  <a:pt x="418373" y="54724"/>
                  <a:pt x="411038" y="46900"/>
                  <a:pt x="401653" y="42729"/>
                </a:cubicBezTo>
                <a:cubicBezTo>
                  <a:pt x="385190" y="35412"/>
                  <a:pt x="367470" y="31334"/>
                  <a:pt x="350378" y="25637"/>
                </a:cubicBezTo>
                <a:cubicBezTo>
                  <a:pt x="341832" y="22788"/>
                  <a:pt x="333479" y="19276"/>
                  <a:pt x="324740" y="17091"/>
                </a:cubicBezTo>
                <a:cubicBezTo>
                  <a:pt x="276466" y="5023"/>
                  <a:pt x="302074" y="10849"/>
                  <a:pt x="247828" y="0"/>
                </a:cubicBezTo>
                <a:cubicBezTo>
                  <a:pt x="176613" y="2849"/>
                  <a:pt x="105274" y="3468"/>
                  <a:pt x="34183" y="8546"/>
                </a:cubicBezTo>
                <a:cubicBezTo>
                  <a:pt x="25198" y="9188"/>
                  <a:pt x="14916" y="10721"/>
                  <a:pt x="8546" y="17091"/>
                </a:cubicBezTo>
                <a:cubicBezTo>
                  <a:pt x="2176" y="23461"/>
                  <a:pt x="2849" y="34183"/>
                  <a:pt x="0" y="42729"/>
                </a:cubicBezTo>
                <a:cubicBezTo>
                  <a:pt x="2849" y="79761"/>
                  <a:pt x="1701" y="117319"/>
                  <a:pt x="8546" y="153824"/>
                </a:cubicBezTo>
                <a:cubicBezTo>
                  <a:pt x="10439" y="163919"/>
                  <a:pt x="17909" y="172698"/>
                  <a:pt x="25638" y="179461"/>
                </a:cubicBezTo>
                <a:cubicBezTo>
                  <a:pt x="59061" y="208706"/>
                  <a:pt x="86228" y="220246"/>
                  <a:pt x="128187" y="230736"/>
                </a:cubicBezTo>
                <a:cubicBezTo>
                  <a:pt x="139581" y="233585"/>
                  <a:pt x="150743" y="237621"/>
                  <a:pt x="162370" y="239282"/>
                </a:cubicBezTo>
                <a:cubicBezTo>
                  <a:pt x="190710" y="243331"/>
                  <a:pt x="219421" y="244277"/>
                  <a:pt x="247828" y="247828"/>
                </a:cubicBezTo>
                <a:cubicBezTo>
                  <a:pt x="287802" y="252825"/>
                  <a:pt x="367469" y="264919"/>
                  <a:pt x="367469" y="264919"/>
                </a:cubicBezTo>
                <a:cubicBezTo>
                  <a:pt x="390258" y="262071"/>
                  <a:pt x="414849" y="265701"/>
                  <a:pt x="435836" y="256374"/>
                </a:cubicBezTo>
                <a:cubicBezTo>
                  <a:pt x="444068" y="252715"/>
                  <a:pt x="440353" y="238793"/>
                  <a:pt x="444382" y="230736"/>
                </a:cubicBezTo>
                <a:cubicBezTo>
                  <a:pt x="470954" y="177592"/>
                  <a:pt x="488535" y="159521"/>
                  <a:pt x="495656" y="13673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6" name="Dowolny kształt 7">
            <a:extLst>
              <a:ext uri="{FF2B5EF4-FFF2-40B4-BE49-F238E27FC236}">
                <a16:creationId xmlns:a16="http://schemas.microsoft.com/office/drawing/2014/main" id="{9B718A8A-5A7E-4ADD-8F3A-4A7E89C8CC60}"/>
              </a:ext>
            </a:extLst>
          </p:cNvPr>
          <p:cNvSpPr/>
          <p:nvPr/>
        </p:nvSpPr>
        <p:spPr>
          <a:xfrm>
            <a:off x="5140849" y="4293096"/>
            <a:ext cx="792088" cy="392039"/>
          </a:xfrm>
          <a:custGeom>
            <a:avLst/>
            <a:gdLst>
              <a:gd name="connsiteX0" fmla="*/ 880217 w 967967"/>
              <a:gd name="connsiteY0" fmla="*/ 239283 h 452928"/>
              <a:gd name="connsiteX1" fmla="*/ 846034 w 967967"/>
              <a:gd name="connsiteY1" fmla="*/ 128187 h 452928"/>
              <a:gd name="connsiteX2" fmla="*/ 820397 w 967967"/>
              <a:gd name="connsiteY2" fmla="*/ 119642 h 452928"/>
              <a:gd name="connsiteX3" fmla="*/ 769122 w 967967"/>
              <a:gd name="connsiteY3" fmla="*/ 85458 h 452928"/>
              <a:gd name="connsiteX4" fmla="*/ 683664 w 967967"/>
              <a:gd name="connsiteY4" fmla="*/ 59821 h 452928"/>
              <a:gd name="connsiteX5" fmla="*/ 658027 w 967967"/>
              <a:gd name="connsiteY5" fmla="*/ 51275 h 452928"/>
              <a:gd name="connsiteX6" fmla="*/ 606752 w 967967"/>
              <a:gd name="connsiteY6" fmla="*/ 42729 h 452928"/>
              <a:gd name="connsiteX7" fmla="*/ 572569 w 967967"/>
              <a:gd name="connsiteY7" fmla="*/ 34184 h 452928"/>
              <a:gd name="connsiteX8" fmla="*/ 521294 w 967967"/>
              <a:gd name="connsiteY8" fmla="*/ 25638 h 452928"/>
              <a:gd name="connsiteX9" fmla="*/ 495657 w 967967"/>
              <a:gd name="connsiteY9" fmla="*/ 17092 h 452928"/>
              <a:gd name="connsiteX10" fmla="*/ 401653 w 967967"/>
              <a:gd name="connsiteY10" fmla="*/ 0 h 452928"/>
              <a:gd name="connsiteX11" fmla="*/ 188008 w 967967"/>
              <a:gd name="connsiteY11" fmla="*/ 8546 h 452928"/>
              <a:gd name="connsiteX12" fmla="*/ 128187 w 967967"/>
              <a:gd name="connsiteY12" fmla="*/ 25638 h 452928"/>
              <a:gd name="connsiteX13" fmla="*/ 68367 w 967967"/>
              <a:gd name="connsiteY13" fmla="*/ 42729 h 452928"/>
              <a:gd name="connsiteX14" fmla="*/ 51275 w 967967"/>
              <a:gd name="connsiteY14" fmla="*/ 68367 h 452928"/>
              <a:gd name="connsiteX15" fmla="*/ 25638 w 967967"/>
              <a:gd name="connsiteY15" fmla="*/ 76913 h 452928"/>
              <a:gd name="connsiteX16" fmla="*/ 0 w 967967"/>
              <a:gd name="connsiteY16" fmla="*/ 170916 h 452928"/>
              <a:gd name="connsiteX17" fmla="*/ 25638 w 967967"/>
              <a:gd name="connsiteY17" fmla="*/ 290557 h 452928"/>
              <a:gd name="connsiteX18" fmla="*/ 51275 w 967967"/>
              <a:gd name="connsiteY18" fmla="*/ 299103 h 452928"/>
              <a:gd name="connsiteX19" fmla="*/ 76913 w 967967"/>
              <a:gd name="connsiteY19" fmla="*/ 316195 h 452928"/>
              <a:gd name="connsiteX20" fmla="*/ 136733 w 967967"/>
              <a:gd name="connsiteY20" fmla="*/ 341832 h 452928"/>
              <a:gd name="connsiteX21" fmla="*/ 213645 w 967967"/>
              <a:gd name="connsiteY21" fmla="*/ 376015 h 452928"/>
              <a:gd name="connsiteX22" fmla="*/ 299103 w 967967"/>
              <a:gd name="connsiteY22" fmla="*/ 393107 h 452928"/>
              <a:gd name="connsiteX23" fmla="*/ 367470 w 967967"/>
              <a:gd name="connsiteY23" fmla="*/ 410199 h 452928"/>
              <a:gd name="connsiteX24" fmla="*/ 435836 w 967967"/>
              <a:gd name="connsiteY24" fmla="*/ 418744 h 452928"/>
              <a:gd name="connsiteX25" fmla="*/ 521294 w 967967"/>
              <a:gd name="connsiteY25" fmla="*/ 435836 h 452928"/>
              <a:gd name="connsiteX26" fmla="*/ 649481 w 967967"/>
              <a:gd name="connsiteY26" fmla="*/ 452928 h 452928"/>
              <a:gd name="connsiteX27" fmla="*/ 940038 w 967967"/>
              <a:gd name="connsiteY27" fmla="*/ 444382 h 452928"/>
              <a:gd name="connsiteX28" fmla="*/ 965675 w 967967"/>
              <a:gd name="connsiteY28" fmla="*/ 410199 h 452928"/>
              <a:gd name="connsiteX29" fmla="*/ 957129 w 967967"/>
              <a:gd name="connsiteY29" fmla="*/ 230737 h 452928"/>
              <a:gd name="connsiteX30" fmla="*/ 931492 w 967967"/>
              <a:gd name="connsiteY30" fmla="*/ 222191 h 452928"/>
              <a:gd name="connsiteX31" fmla="*/ 880217 w 967967"/>
              <a:gd name="connsiteY31" fmla="*/ 239283 h 452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7967" h="452928">
                <a:moveTo>
                  <a:pt x="880217" y="239283"/>
                </a:moveTo>
                <a:cubicBezTo>
                  <a:pt x="865974" y="223616"/>
                  <a:pt x="890275" y="157681"/>
                  <a:pt x="846034" y="128187"/>
                </a:cubicBezTo>
                <a:cubicBezTo>
                  <a:pt x="838539" y="123190"/>
                  <a:pt x="828943" y="122490"/>
                  <a:pt x="820397" y="119642"/>
                </a:cubicBezTo>
                <a:cubicBezTo>
                  <a:pt x="803305" y="108247"/>
                  <a:pt x="788610" y="91954"/>
                  <a:pt x="769122" y="85458"/>
                </a:cubicBezTo>
                <a:cubicBezTo>
                  <a:pt x="647239" y="44832"/>
                  <a:pt x="774092" y="85658"/>
                  <a:pt x="683664" y="59821"/>
                </a:cubicBezTo>
                <a:cubicBezTo>
                  <a:pt x="675003" y="57346"/>
                  <a:pt x="666820" y="53229"/>
                  <a:pt x="658027" y="51275"/>
                </a:cubicBezTo>
                <a:cubicBezTo>
                  <a:pt x="641112" y="47516"/>
                  <a:pt x="623743" y="46127"/>
                  <a:pt x="606752" y="42729"/>
                </a:cubicBezTo>
                <a:cubicBezTo>
                  <a:pt x="595235" y="40426"/>
                  <a:pt x="584086" y="36487"/>
                  <a:pt x="572569" y="34184"/>
                </a:cubicBezTo>
                <a:cubicBezTo>
                  <a:pt x="555578" y="30786"/>
                  <a:pt x="538386" y="28487"/>
                  <a:pt x="521294" y="25638"/>
                </a:cubicBezTo>
                <a:cubicBezTo>
                  <a:pt x="512748" y="22789"/>
                  <a:pt x="504520" y="18703"/>
                  <a:pt x="495657" y="17092"/>
                </a:cubicBezTo>
                <a:cubicBezTo>
                  <a:pt x="389363" y="-2235"/>
                  <a:pt x="460448" y="19599"/>
                  <a:pt x="401653" y="0"/>
                </a:cubicBezTo>
                <a:cubicBezTo>
                  <a:pt x="330438" y="2849"/>
                  <a:pt x="259111" y="3642"/>
                  <a:pt x="188008" y="8546"/>
                </a:cubicBezTo>
                <a:cubicBezTo>
                  <a:pt x="170402" y="9760"/>
                  <a:pt x="145550" y="20677"/>
                  <a:pt x="128187" y="25638"/>
                </a:cubicBezTo>
                <a:cubicBezTo>
                  <a:pt x="53055" y="47105"/>
                  <a:pt x="129850" y="22236"/>
                  <a:pt x="68367" y="42729"/>
                </a:cubicBezTo>
                <a:cubicBezTo>
                  <a:pt x="62670" y="51275"/>
                  <a:pt x="59295" y="61951"/>
                  <a:pt x="51275" y="68367"/>
                </a:cubicBezTo>
                <a:cubicBezTo>
                  <a:pt x="44241" y="73994"/>
                  <a:pt x="30874" y="69583"/>
                  <a:pt x="25638" y="76913"/>
                </a:cubicBezTo>
                <a:cubicBezTo>
                  <a:pt x="13590" y="93780"/>
                  <a:pt x="4309" y="149371"/>
                  <a:pt x="0" y="170916"/>
                </a:cubicBezTo>
                <a:cubicBezTo>
                  <a:pt x="2214" y="195265"/>
                  <a:pt x="-6537" y="264817"/>
                  <a:pt x="25638" y="290557"/>
                </a:cubicBezTo>
                <a:cubicBezTo>
                  <a:pt x="32672" y="296184"/>
                  <a:pt x="43218" y="295074"/>
                  <a:pt x="51275" y="299103"/>
                </a:cubicBezTo>
                <a:cubicBezTo>
                  <a:pt x="60462" y="303696"/>
                  <a:pt x="67995" y="311099"/>
                  <a:pt x="76913" y="316195"/>
                </a:cubicBezTo>
                <a:cubicBezTo>
                  <a:pt x="133598" y="348586"/>
                  <a:pt x="88796" y="321287"/>
                  <a:pt x="136733" y="341832"/>
                </a:cubicBezTo>
                <a:cubicBezTo>
                  <a:pt x="168464" y="355431"/>
                  <a:pt x="178563" y="366660"/>
                  <a:pt x="213645" y="376015"/>
                </a:cubicBezTo>
                <a:cubicBezTo>
                  <a:pt x="241714" y="383500"/>
                  <a:pt x="270920" y="386061"/>
                  <a:pt x="299103" y="393107"/>
                </a:cubicBezTo>
                <a:cubicBezTo>
                  <a:pt x="321892" y="398804"/>
                  <a:pt x="344161" y="407286"/>
                  <a:pt x="367470" y="410199"/>
                </a:cubicBezTo>
                <a:cubicBezTo>
                  <a:pt x="390259" y="413047"/>
                  <a:pt x="413182" y="414968"/>
                  <a:pt x="435836" y="418744"/>
                </a:cubicBezTo>
                <a:cubicBezTo>
                  <a:pt x="464491" y="423520"/>
                  <a:pt x="492388" y="432945"/>
                  <a:pt x="521294" y="435836"/>
                </a:cubicBezTo>
                <a:cubicBezTo>
                  <a:pt x="621205" y="445827"/>
                  <a:pt x="578680" y="438767"/>
                  <a:pt x="649481" y="452928"/>
                </a:cubicBezTo>
                <a:lnTo>
                  <a:pt x="940038" y="444382"/>
                </a:lnTo>
                <a:cubicBezTo>
                  <a:pt x="954153" y="442475"/>
                  <a:pt x="964539" y="424397"/>
                  <a:pt x="965675" y="410199"/>
                </a:cubicBezTo>
                <a:cubicBezTo>
                  <a:pt x="970451" y="350501"/>
                  <a:pt x="967842" y="289659"/>
                  <a:pt x="957129" y="230737"/>
                </a:cubicBezTo>
                <a:cubicBezTo>
                  <a:pt x="955518" y="221874"/>
                  <a:pt x="939216" y="226826"/>
                  <a:pt x="931492" y="222191"/>
                </a:cubicBezTo>
                <a:cubicBezTo>
                  <a:pt x="924583" y="218046"/>
                  <a:pt x="894460" y="254950"/>
                  <a:pt x="880217" y="239283"/>
                </a:cubicBezTo>
                <a:close/>
              </a:path>
            </a:pathLst>
          </a:cu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40050062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7">
            <a:extLst>
              <a:ext uri="{FF2B5EF4-FFF2-40B4-BE49-F238E27FC236}">
                <a16:creationId xmlns:a16="http://schemas.microsoft.com/office/drawing/2014/main" id="{71751EDC-6BEB-4F77-83E2-402A43414E64}"/>
              </a:ext>
            </a:extLst>
          </p:cNvPr>
          <p:cNvSpPr txBox="1">
            <a:spLocks/>
          </p:cNvSpPr>
          <p:nvPr/>
        </p:nvSpPr>
        <p:spPr>
          <a:xfrm>
            <a:off x="179512" y="908720"/>
            <a:ext cx="8784976" cy="1014682"/>
          </a:xfrm>
          <a:prstGeom prst="roundRect">
            <a:avLst/>
          </a:prstGeom>
          <a:solidFill>
            <a:schemeClr val="tx2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2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Moduły i bloki aplikacji SL2014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2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Wniosek o płatność/Zestawienie dokumentów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E88BC63-5004-4FC2-9208-5016E8C1BB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3462611"/>
              </p:ext>
            </p:extLst>
          </p:nvPr>
        </p:nvGraphicFramePr>
        <p:xfrm>
          <a:off x="179512" y="2276872"/>
          <a:ext cx="8784976" cy="3976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32127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7">
            <a:extLst>
              <a:ext uri="{FF2B5EF4-FFF2-40B4-BE49-F238E27FC236}">
                <a16:creationId xmlns:a16="http://schemas.microsoft.com/office/drawing/2014/main" id="{0095D9B8-8CD1-4ABC-BC60-420F05947C6C}"/>
              </a:ext>
            </a:extLst>
          </p:cNvPr>
          <p:cNvSpPr txBox="1">
            <a:spLocks/>
          </p:cNvSpPr>
          <p:nvPr/>
        </p:nvSpPr>
        <p:spPr>
          <a:xfrm>
            <a:off x="179512" y="916729"/>
            <a:ext cx="8784976" cy="576064"/>
          </a:xfrm>
          <a:prstGeom prst="roundRect">
            <a:avLst/>
          </a:prstGeom>
          <a:solidFill>
            <a:schemeClr val="tx2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6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JAK TO WYGLĄDA W SL2014?</a:t>
            </a:r>
            <a:endParaRPr kumimoji="0" lang="pl-PL" sz="3600" b="1" i="0" u="non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31BC64B-F03E-4FCF-B9C8-FFE5B3D027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79512" y="1900702"/>
            <a:ext cx="8784976" cy="4957298"/>
          </a:xfrm>
          <a:prstGeom prst="rect">
            <a:avLst/>
          </a:prstGeom>
        </p:spPr>
      </p:pic>
      <p:sp>
        <p:nvSpPr>
          <p:cNvPr id="4" name="Dowolny kształt 3">
            <a:extLst>
              <a:ext uri="{FF2B5EF4-FFF2-40B4-BE49-F238E27FC236}">
                <a16:creationId xmlns:a16="http://schemas.microsoft.com/office/drawing/2014/main" id="{4F20B54D-9DEB-48D9-AD58-D998EFD822E5}"/>
              </a:ext>
            </a:extLst>
          </p:cNvPr>
          <p:cNvSpPr/>
          <p:nvPr/>
        </p:nvSpPr>
        <p:spPr>
          <a:xfrm>
            <a:off x="3042811" y="5245503"/>
            <a:ext cx="595736" cy="343447"/>
          </a:xfrm>
          <a:custGeom>
            <a:avLst/>
            <a:gdLst>
              <a:gd name="connsiteX0" fmla="*/ 533426 w 595736"/>
              <a:gd name="connsiteY0" fmla="*/ 170916 h 343447"/>
              <a:gd name="connsiteX1" fmla="*/ 499243 w 595736"/>
              <a:gd name="connsiteY1" fmla="*/ 102549 h 343447"/>
              <a:gd name="connsiteX2" fmla="*/ 473605 w 595736"/>
              <a:gd name="connsiteY2" fmla="*/ 94004 h 343447"/>
              <a:gd name="connsiteX3" fmla="*/ 422331 w 595736"/>
              <a:gd name="connsiteY3" fmla="*/ 51275 h 343447"/>
              <a:gd name="connsiteX4" fmla="*/ 371056 w 595736"/>
              <a:gd name="connsiteY4" fmla="*/ 34183 h 343447"/>
              <a:gd name="connsiteX5" fmla="*/ 345418 w 595736"/>
              <a:gd name="connsiteY5" fmla="*/ 25637 h 343447"/>
              <a:gd name="connsiteX6" fmla="*/ 285598 w 595736"/>
              <a:gd name="connsiteY6" fmla="*/ 17092 h 343447"/>
              <a:gd name="connsiteX7" fmla="*/ 174503 w 595736"/>
              <a:gd name="connsiteY7" fmla="*/ 0 h 343447"/>
              <a:gd name="connsiteX8" fmla="*/ 29224 w 595736"/>
              <a:gd name="connsiteY8" fmla="*/ 8546 h 343447"/>
              <a:gd name="connsiteX9" fmla="*/ 3587 w 595736"/>
              <a:gd name="connsiteY9" fmla="*/ 34183 h 343447"/>
              <a:gd name="connsiteX10" fmla="*/ 12132 w 595736"/>
              <a:gd name="connsiteY10" fmla="*/ 188007 h 343447"/>
              <a:gd name="connsiteX11" fmla="*/ 89045 w 595736"/>
              <a:gd name="connsiteY11" fmla="*/ 230736 h 343447"/>
              <a:gd name="connsiteX12" fmla="*/ 123228 w 595736"/>
              <a:gd name="connsiteY12" fmla="*/ 239282 h 343447"/>
              <a:gd name="connsiteX13" fmla="*/ 148865 w 595736"/>
              <a:gd name="connsiteY13" fmla="*/ 256374 h 343447"/>
              <a:gd name="connsiteX14" fmla="*/ 208686 w 595736"/>
              <a:gd name="connsiteY14" fmla="*/ 273465 h 343447"/>
              <a:gd name="connsiteX15" fmla="*/ 242869 w 595736"/>
              <a:gd name="connsiteY15" fmla="*/ 299103 h 343447"/>
              <a:gd name="connsiteX16" fmla="*/ 302689 w 595736"/>
              <a:gd name="connsiteY16" fmla="*/ 307649 h 343447"/>
              <a:gd name="connsiteX17" fmla="*/ 336873 w 595736"/>
              <a:gd name="connsiteY17" fmla="*/ 316194 h 343447"/>
              <a:gd name="connsiteX18" fmla="*/ 422331 w 595736"/>
              <a:gd name="connsiteY18" fmla="*/ 324740 h 343447"/>
              <a:gd name="connsiteX19" fmla="*/ 584701 w 595736"/>
              <a:gd name="connsiteY19" fmla="*/ 324740 h 343447"/>
              <a:gd name="connsiteX20" fmla="*/ 576155 w 595736"/>
              <a:gd name="connsiteY20" fmla="*/ 213645 h 343447"/>
              <a:gd name="connsiteX21" fmla="*/ 533426 w 595736"/>
              <a:gd name="connsiteY21" fmla="*/ 170916 h 343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95736" h="343447">
                <a:moveTo>
                  <a:pt x="533426" y="170916"/>
                </a:moveTo>
                <a:cubicBezTo>
                  <a:pt x="520607" y="152400"/>
                  <a:pt x="514300" y="114595"/>
                  <a:pt x="499243" y="102549"/>
                </a:cubicBezTo>
                <a:cubicBezTo>
                  <a:pt x="492209" y="96922"/>
                  <a:pt x="482151" y="96852"/>
                  <a:pt x="473605" y="94004"/>
                </a:cubicBezTo>
                <a:cubicBezTo>
                  <a:pt x="457504" y="77902"/>
                  <a:pt x="443749" y="60794"/>
                  <a:pt x="422331" y="51275"/>
                </a:cubicBezTo>
                <a:cubicBezTo>
                  <a:pt x="405868" y="43958"/>
                  <a:pt x="388148" y="39880"/>
                  <a:pt x="371056" y="34183"/>
                </a:cubicBezTo>
                <a:cubicBezTo>
                  <a:pt x="362510" y="31334"/>
                  <a:pt x="354336" y="26911"/>
                  <a:pt x="345418" y="25637"/>
                </a:cubicBezTo>
                <a:cubicBezTo>
                  <a:pt x="325478" y="22789"/>
                  <a:pt x="305466" y="20403"/>
                  <a:pt x="285598" y="17092"/>
                </a:cubicBezTo>
                <a:cubicBezTo>
                  <a:pt x="168124" y="-2486"/>
                  <a:pt x="339856" y="20670"/>
                  <a:pt x="174503" y="0"/>
                </a:cubicBezTo>
                <a:cubicBezTo>
                  <a:pt x="126077" y="2849"/>
                  <a:pt x="76792" y="-968"/>
                  <a:pt x="29224" y="8546"/>
                </a:cubicBezTo>
                <a:cubicBezTo>
                  <a:pt x="17373" y="10916"/>
                  <a:pt x="4733" y="22152"/>
                  <a:pt x="3587" y="34183"/>
                </a:cubicBezTo>
                <a:cubicBezTo>
                  <a:pt x="-1282" y="85305"/>
                  <a:pt x="-3438" y="139071"/>
                  <a:pt x="12132" y="188007"/>
                </a:cubicBezTo>
                <a:cubicBezTo>
                  <a:pt x="18254" y="207249"/>
                  <a:pt x="67007" y="224440"/>
                  <a:pt x="89045" y="230736"/>
                </a:cubicBezTo>
                <a:cubicBezTo>
                  <a:pt x="100338" y="233962"/>
                  <a:pt x="111834" y="236433"/>
                  <a:pt x="123228" y="239282"/>
                </a:cubicBezTo>
                <a:cubicBezTo>
                  <a:pt x="131774" y="244979"/>
                  <a:pt x="139679" y="251781"/>
                  <a:pt x="148865" y="256374"/>
                </a:cubicBezTo>
                <a:cubicBezTo>
                  <a:pt x="161127" y="262505"/>
                  <a:pt x="197731" y="270726"/>
                  <a:pt x="208686" y="273465"/>
                </a:cubicBezTo>
                <a:cubicBezTo>
                  <a:pt x="220080" y="282011"/>
                  <a:pt x="229484" y="294235"/>
                  <a:pt x="242869" y="299103"/>
                </a:cubicBezTo>
                <a:cubicBezTo>
                  <a:pt x="261799" y="305987"/>
                  <a:pt x="282871" y="304046"/>
                  <a:pt x="302689" y="307649"/>
                </a:cubicBezTo>
                <a:cubicBezTo>
                  <a:pt x="314245" y="309750"/>
                  <a:pt x="325246" y="314533"/>
                  <a:pt x="336873" y="316194"/>
                </a:cubicBezTo>
                <a:cubicBezTo>
                  <a:pt x="365213" y="320242"/>
                  <a:pt x="393845" y="321891"/>
                  <a:pt x="422331" y="324740"/>
                </a:cubicBezTo>
                <a:cubicBezTo>
                  <a:pt x="469409" y="336510"/>
                  <a:pt x="549257" y="360184"/>
                  <a:pt x="584701" y="324740"/>
                </a:cubicBezTo>
                <a:cubicBezTo>
                  <a:pt x="610964" y="298477"/>
                  <a:pt x="583000" y="250150"/>
                  <a:pt x="576155" y="213645"/>
                </a:cubicBezTo>
                <a:cubicBezTo>
                  <a:pt x="574262" y="203550"/>
                  <a:pt x="546245" y="189432"/>
                  <a:pt x="533426" y="170916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5" name="Dowolny kształt 2">
            <a:extLst>
              <a:ext uri="{FF2B5EF4-FFF2-40B4-BE49-F238E27FC236}">
                <a16:creationId xmlns:a16="http://schemas.microsoft.com/office/drawing/2014/main" id="{ACAB1AC9-16F5-4CC6-AD94-B7F5012FF010}"/>
              </a:ext>
            </a:extLst>
          </p:cNvPr>
          <p:cNvSpPr/>
          <p:nvPr/>
        </p:nvSpPr>
        <p:spPr>
          <a:xfrm>
            <a:off x="3800407" y="5270421"/>
            <a:ext cx="567049" cy="256374"/>
          </a:xfrm>
          <a:custGeom>
            <a:avLst/>
            <a:gdLst>
              <a:gd name="connsiteX0" fmla="*/ 556111 w 567049"/>
              <a:gd name="connsiteY0" fmla="*/ 111095 h 256374"/>
              <a:gd name="connsiteX1" fmla="*/ 547565 w 567049"/>
              <a:gd name="connsiteY1" fmla="*/ 59820 h 256374"/>
              <a:gd name="connsiteX2" fmla="*/ 521928 w 567049"/>
              <a:gd name="connsiteY2" fmla="*/ 42729 h 256374"/>
              <a:gd name="connsiteX3" fmla="*/ 470653 w 567049"/>
              <a:gd name="connsiteY3" fmla="*/ 25637 h 256374"/>
              <a:gd name="connsiteX4" fmla="*/ 385195 w 567049"/>
              <a:gd name="connsiteY4" fmla="*/ 8546 h 256374"/>
              <a:gd name="connsiteX5" fmla="*/ 308283 w 567049"/>
              <a:gd name="connsiteY5" fmla="*/ 0 h 256374"/>
              <a:gd name="connsiteX6" fmla="*/ 69001 w 567049"/>
              <a:gd name="connsiteY6" fmla="*/ 8546 h 256374"/>
              <a:gd name="connsiteX7" fmla="*/ 43363 w 567049"/>
              <a:gd name="connsiteY7" fmla="*/ 25637 h 256374"/>
              <a:gd name="connsiteX8" fmla="*/ 17726 w 567049"/>
              <a:gd name="connsiteY8" fmla="*/ 34183 h 256374"/>
              <a:gd name="connsiteX9" fmla="*/ 635 w 567049"/>
              <a:gd name="connsiteY9" fmla="*/ 59820 h 256374"/>
              <a:gd name="connsiteX10" fmla="*/ 9180 w 567049"/>
              <a:gd name="connsiteY10" fmla="*/ 162370 h 256374"/>
              <a:gd name="connsiteX11" fmla="*/ 51909 w 567049"/>
              <a:gd name="connsiteY11" fmla="*/ 196553 h 256374"/>
              <a:gd name="connsiteX12" fmla="*/ 86092 w 567049"/>
              <a:gd name="connsiteY12" fmla="*/ 213645 h 256374"/>
              <a:gd name="connsiteX13" fmla="*/ 145913 w 567049"/>
              <a:gd name="connsiteY13" fmla="*/ 230736 h 256374"/>
              <a:gd name="connsiteX14" fmla="*/ 231371 w 567049"/>
              <a:gd name="connsiteY14" fmla="*/ 239282 h 256374"/>
              <a:gd name="connsiteX15" fmla="*/ 299737 w 567049"/>
              <a:gd name="connsiteY15" fmla="*/ 247828 h 256374"/>
              <a:gd name="connsiteX16" fmla="*/ 393741 w 567049"/>
              <a:gd name="connsiteY16" fmla="*/ 256374 h 256374"/>
              <a:gd name="connsiteX17" fmla="*/ 556111 w 567049"/>
              <a:gd name="connsiteY17" fmla="*/ 111095 h 256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67049" h="256374">
                <a:moveTo>
                  <a:pt x="556111" y="111095"/>
                </a:moveTo>
                <a:cubicBezTo>
                  <a:pt x="581748" y="78336"/>
                  <a:pt x="555314" y="75318"/>
                  <a:pt x="547565" y="59820"/>
                </a:cubicBezTo>
                <a:cubicBezTo>
                  <a:pt x="542972" y="50634"/>
                  <a:pt x="531313" y="46900"/>
                  <a:pt x="521928" y="42729"/>
                </a:cubicBezTo>
                <a:cubicBezTo>
                  <a:pt x="505465" y="35412"/>
                  <a:pt x="488131" y="30007"/>
                  <a:pt x="470653" y="25637"/>
                </a:cubicBezTo>
                <a:cubicBezTo>
                  <a:pt x="431828" y="15931"/>
                  <a:pt x="430103" y="14534"/>
                  <a:pt x="385195" y="8546"/>
                </a:cubicBezTo>
                <a:cubicBezTo>
                  <a:pt x="359626" y="5137"/>
                  <a:pt x="333920" y="2849"/>
                  <a:pt x="308283" y="0"/>
                </a:cubicBezTo>
                <a:cubicBezTo>
                  <a:pt x="228522" y="2849"/>
                  <a:pt x="148441" y="858"/>
                  <a:pt x="69001" y="8546"/>
                </a:cubicBezTo>
                <a:cubicBezTo>
                  <a:pt x="58778" y="9535"/>
                  <a:pt x="52550" y="21044"/>
                  <a:pt x="43363" y="25637"/>
                </a:cubicBezTo>
                <a:cubicBezTo>
                  <a:pt x="35306" y="29665"/>
                  <a:pt x="26272" y="31334"/>
                  <a:pt x="17726" y="34183"/>
                </a:cubicBezTo>
                <a:cubicBezTo>
                  <a:pt x="12029" y="42729"/>
                  <a:pt x="1318" y="49572"/>
                  <a:pt x="635" y="59820"/>
                </a:cubicBezTo>
                <a:cubicBezTo>
                  <a:pt x="-1647" y="94046"/>
                  <a:pt x="2453" y="128734"/>
                  <a:pt x="9180" y="162370"/>
                </a:cubicBezTo>
                <a:cubicBezTo>
                  <a:pt x="15197" y="192456"/>
                  <a:pt x="30624" y="187431"/>
                  <a:pt x="51909" y="196553"/>
                </a:cubicBezTo>
                <a:cubicBezTo>
                  <a:pt x="63618" y="201571"/>
                  <a:pt x="74383" y="208627"/>
                  <a:pt x="86092" y="213645"/>
                </a:cubicBezTo>
                <a:cubicBezTo>
                  <a:pt x="98269" y="218864"/>
                  <a:pt x="135068" y="229187"/>
                  <a:pt x="145913" y="230736"/>
                </a:cubicBezTo>
                <a:cubicBezTo>
                  <a:pt x="174253" y="234784"/>
                  <a:pt x="202918" y="236120"/>
                  <a:pt x="231371" y="239282"/>
                </a:cubicBezTo>
                <a:cubicBezTo>
                  <a:pt x="254197" y="241818"/>
                  <a:pt x="276897" y="245424"/>
                  <a:pt x="299737" y="247828"/>
                </a:cubicBezTo>
                <a:cubicBezTo>
                  <a:pt x="331028" y="251122"/>
                  <a:pt x="362406" y="253525"/>
                  <a:pt x="393741" y="256374"/>
                </a:cubicBezTo>
                <a:cubicBezTo>
                  <a:pt x="604488" y="245836"/>
                  <a:pt x="530474" y="143854"/>
                  <a:pt x="556111" y="111095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6" name="Dowolny kształt 7">
            <a:extLst>
              <a:ext uri="{FF2B5EF4-FFF2-40B4-BE49-F238E27FC236}">
                <a16:creationId xmlns:a16="http://schemas.microsoft.com/office/drawing/2014/main" id="{3E0F1EDB-27D5-4532-9FDA-B8FB120C94B8}"/>
              </a:ext>
            </a:extLst>
          </p:cNvPr>
          <p:cNvSpPr/>
          <p:nvPr/>
        </p:nvSpPr>
        <p:spPr>
          <a:xfrm>
            <a:off x="4613113" y="5276220"/>
            <a:ext cx="478982" cy="282012"/>
          </a:xfrm>
          <a:custGeom>
            <a:avLst/>
            <a:gdLst>
              <a:gd name="connsiteX0" fmla="*/ 350378 w 478982"/>
              <a:gd name="connsiteY0" fmla="*/ 102550 h 282012"/>
              <a:gd name="connsiteX1" fmla="*/ 341832 w 478982"/>
              <a:gd name="connsiteY1" fmla="*/ 51275 h 282012"/>
              <a:gd name="connsiteX2" fmla="*/ 333286 w 478982"/>
              <a:gd name="connsiteY2" fmla="*/ 25638 h 282012"/>
              <a:gd name="connsiteX3" fmla="*/ 222191 w 478982"/>
              <a:gd name="connsiteY3" fmla="*/ 0 h 282012"/>
              <a:gd name="connsiteX4" fmla="*/ 51275 w 478982"/>
              <a:gd name="connsiteY4" fmla="*/ 8546 h 282012"/>
              <a:gd name="connsiteX5" fmla="*/ 25638 w 478982"/>
              <a:gd name="connsiteY5" fmla="*/ 17092 h 282012"/>
              <a:gd name="connsiteX6" fmla="*/ 8546 w 478982"/>
              <a:gd name="connsiteY6" fmla="*/ 42729 h 282012"/>
              <a:gd name="connsiteX7" fmla="*/ 0 w 478982"/>
              <a:gd name="connsiteY7" fmla="*/ 68367 h 282012"/>
              <a:gd name="connsiteX8" fmla="*/ 8546 w 478982"/>
              <a:gd name="connsiteY8" fmla="*/ 153825 h 282012"/>
              <a:gd name="connsiteX9" fmla="*/ 17092 w 478982"/>
              <a:gd name="connsiteY9" fmla="*/ 179462 h 282012"/>
              <a:gd name="connsiteX10" fmla="*/ 102550 w 478982"/>
              <a:gd name="connsiteY10" fmla="*/ 222191 h 282012"/>
              <a:gd name="connsiteX11" fmla="*/ 196554 w 478982"/>
              <a:gd name="connsiteY11" fmla="*/ 247828 h 282012"/>
              <a:gd name="connsiteX12" fmla="*/ 264920 w 478982"/>
              <a:gd name="connsiteY12" fmla="*/ 264920 h 282012"/>
              <a:gd name="connsiteX13" fmla="*/ 350378 w 478982"/>
              <a:gd name="connsiteY13" fmla="*/ 282012 h 282012"/>
              <a:gd name="connsiteX14" fmla="*/ 461473 w 478982"/>
              <a:gd name="connsiteY14" fmla="*/ 273466 h 282012"/>
              <a:gd name="connsiteX15" fmla="*/ 478565 w 478982"/>
              <a:gd name="connsiteY15" fmla="*/ 247828 h 282012"/>
              <a:gd name="connsiteX16" fmla="*/ 461473 w 478982"/>
              <a:gd name="connsiteY16" fmla="*/ 145279 h 282012"/>
              <a:gd name="connsiteX17" fmla="*/ 444382 w 478982"/>
              <a:gd name="connsiteY17" fmla="*/ 111096 h 282012"/>
              <a:gd name="connsiteX18" fmla="*/ 418744 w 478982"/>
              <a:gd name="connsiteY18" fmla="*/ 94004 h 282012"/>
              <a:gd name="connsiteX19" fmla="*/ 350378 w 478982"/>
              <a:gd name="connsiteY19" fmla="*/ 102550 h 28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78982" h="282012">
                <a:moveTo>
                  <a:pt x="350378" y="102550"/>
                </a:moveTo>
                <a:cubicBezTo>
                  <a:pt x="337559" y="95429"/>
                  <a:pt x="345591" y="68190"/>
                  <a:pt x="341832" y="51275"/>
                </a:cubicBezTo>
                <a:cubicBezTo>
                  <a:pt x="339878" y="42482"/>
                  <a:pt x="340616" y="30874"/>
                  <a:pt x="333286" y="25638"/>
                </a:cubicBezTo>
                <a:cubicBezTo>
                  <a:pt x="309824" y="8879"/>
                  <a:pt x="247387" y="3599"/>
                  <a:pt x="222191" y="0"/>
                </a:cubicBezTo>
                <a:cubicBezTo>
                  <a:pt x="165219" y="2849"/>
                  <a:pt x="108104" y="3604"/>
                  <a:pt x="51275" y="8546"/>
                </a:cubicBezTo>
                <a:cubicBezTo>
                  <a:pt x="42301" y="9326"/>
                  <a:pt x="32672" y="11465"/>
                  <a:pt x="25638" y="17092"/>
                </a:cubicBezTo>
                <a:cubicBezTo>
                  <a:pt x="17618" y="23508"/>
                  <a:pt x="14243" y="34183"/>
                  <a:pt x="8546" y="42729"/>
                </a:cubicBezTo>
                <a:cubicBezTo>
                  <a:pt x="5697" y="51275"/>
                  <a:pt x="0" y="59359"/>
                  <a:pt x="0" y="68367"/>
                </a:cubicBezTo>
                <a:cubicBezTo>
                  <a:pt x="0" y="96995"/>
                  <a:pt x="4193" y="125530"/>
                  <a:pt x="8546" y="153825"/>
                </a:cubicBezTo>
                <a:cubicBezTo>
                  <a:pt x="9916" y="162728"/>
                  <a:pt x="10722" y="173092"/>
                  <a:pt x="17092" y="179462"/>
                </a:cubicBezTo>
                <a:cubicBezTo>
                  <a:pt x="55829" y="218199"/>
                  <a:pt x="61195" y="209784"/>
                  <a:pt x="102550" y="222191"/>
                </a:cubicBezTo>
                <a:cubicBezTo>
                  <a:pt x="232229" y="261096"/>
                  <a:pt x="84057" y="221868"/>
                  <a:pt x="196554" y="247828"/>
                </a:cubicBezTo>
                <a:cubicBezTo>
                  <a:pt x="219443" y="253110"/>
                  <a:pt x="241886" y="260313"/>
                  <a:pt x="264920" y="264920"/>
                </a:cubicBezTo>
                <a:lnTo>
                  <a:pt x="350378" y="282012"/>
                </a:lnTo>
                <a:cubicBezTo>
                  <a:pt x="387410" y="279163"/>
                  <a:pt x="425586" y="283036"/>
                  <a:pt x="461473" y="273466"/>
                </a:cubicBezTo>
                <a:cubicBezTo>
                  <a:pt x="471397" y="270819"/>
                  <a:pt x="477712" y="258064"/>
                  <a:pt x="478565" y="247828"/>
                </a:cubicBezTo>
                <a:cubicBezTo>
                  <a:pt x="480778" y="221271"/>
                  <a:pt x="474072" y="174676"/>
                  <a:pt x="461473" y="145279"/>
                </a:cubicBezTo>
                <a:cubicBezTo>
                  <a:pt x="456455" y="133570"/>
                  <a:pt x="452537" y="120883"/>
                  <a:pt x="444382" y="111096"/>
                </a:cubicBezTo>
                <a:cubicBezTo>
                  <a:pt x="437807" y="103206"/>
                  <a:pt x="427290" y="99701"/>
                  <a:pt x="418744" y="94004"/>
                </a:cubicBezTo>
                <a:cubicBezTo>
                  <a:pt x="396913" y="61256"/>
                  <a:pt x="363197" y="109671"/>
                  <a:pt x="350378" y="102550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7" name="Dowolny kształt 8">
            <a:extLst>
              <a:ext uri="{FF2B5EF4-FFF2-40B4-BE49-F238E27FC236}">
                <a16:creationId xmlns:a16="http://schemas.microsoft.com/office/drawing/2014/main" id="{50AF3357-6DCD-49E5-9E19-F801F930C97E}"/>
              </a:ext>
            </a:extLst>
          </p:cNvPr>
          <p:cNvSpPr/>
          <p:nvPr/>
        </p:nvSpPr>
        <p:spPr>
          <a:xfrm>
            <a:off x="5297924" y="5280493"/>
            <a:ext cx="402090" cy="273466"/>
          </a:xfrm>
          <a:custGeom>
            <a:avLst/>
            <a:gdLst>
              <a:gd name="connsiteX0" fmla="*/ 342270 w 402090"/>
              <a:gd name="connsiteY0" fmla="*/ 128187 h 273466"/>
              <a:gd name="connsiteX1" fmla="*/ 299541 w 402090"/>
              <a:gd name="connsiteY1" fmla="*/ 8546 h 273466"/>
              <a:gd name="connsiteX2" fmla="*/ 273903 w 402090"/>
              <a:gd name="connsiteY2" fmla="*/ 0 h 273466"/>
              <a:gd name="connsiteX3" fmla="*/ 17529 w 402090"/>
              <a:gd name="connsiteY3" fmla="*/ 8546 h 273466"/>
              <a:gd name="connsiteX4" fmla="*/ 438 w 402090"/>
              <a:gd name="connsiteY4" fmla="*/ 42729 h 273466"/>
              <a:gd name="connsiteX5" fmla="*/ 8984 w 402090"/>
              <a:gd name="connsiteY5" fmla="*/ 145279 h 273466"/>
              <a:gd name="connsiteX6" fmla="*/ 17529 w 402090"/>
              <a:gd name="connsiteY6" fmla="*/ 170916 h 273466"/>
              <a:gd name="connsiteX7" fmla="*/ 43167 w 402090"/>
              <a:gd name="connsiteY7" fmla="*/ 179462 h 273466"/>
              <a:gd name="connsiteX8" fmla="*/ 94441 w 402090"/>
              <a:gd name="connsiteY8" fmla="*/ 213645 h 273466"/>
              <a:gd name="connsiteX9" fmla="*/ 154262 w 402090"/>
              <a:gd name="connsiteY9" fmla="*/ 230737 h 273466"/>
              <a:gd name="connsiteX10" fmla="*/ 205537 w 402090"/>
              <a:gd name="connsiteY10" fmla="*/ 247828 h 273466"/>
              <a:gd name="connsiteX11" fmla="*/ 299541 w 402090"/>
              <a:gd name="connsiteY11" fmla="*/ 273466 h 273466"/>
              <a:gd name="connsiteX12" fmla="*/ 393544 w 402090"/>
              <a:gd name="connsiteY12" fmla="*/ 239283 h 273466"/>
              <a:gd name="connsiteX13" fmla="*/ 402090 w 402090"/>
              <a:gd name="connsiteY13" fmla="*/ 205099 h 273466"/>
              <a:gd name="connsiteX14" fmla="*/ 384998 w 402090"/>
              <a:gd name="connsiteY14" fmla="*/ 102550 h 273466"/>
              <a:gd name="connsiteX15" fmla="*/ 342270 w 402090"/>
              <a:gd name="connsiteY15" fmla="*/ 128187 h 273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02090" h="273466">
                <a:moveTo>
                  <a:pt x="342270" y="128187"/>
                </a:moveTo>
                <a:cubicBezTo>
                  <a:pt x="328027" y="112520"/>
                  <a:pt x="369953" y="28664"/>
                  <a:pt x="299541" y="8546"/>
                </a:cubicBezTo>
                <a:cubicBezTo>
                  <a:pt x="290879" y="6071"/>
                  <a:pt x="282449" y="2849"/>
                  <a:pt x="273903" y="0"/>
                </a:cubicBezTo>
                <a:lnTo>
                  <a:pt x="17529" y="8546"/>
                </a:lnTo>
                <a:cubicBezTo>
                  <a:pt x="4943" y="10513"/>
                  <a:pt x="1233" y="30015"/>
                  <a:pt x="438" y="42729"/>
                </a:cubicBezTo>
                <a:cubicBezTo>
                  <a:pt x="-1701" y="76964"/>
                  <a:pt x="4451" y="111278"/>
                  <a:pt x="8984" y="145279"/>
                </a:cubicBezTo>
                <a:cubicBezTo>
                  <a:pt x="10174" y="154208"/>
                  <a:pt x="11159" y="164546"/>
                  <a:pt x="17529" y="170916"/>
                </a:cubicBezTo>
                <a:cubicBezTo>
                  <a:pt x="23899" y="177286"/>
                  <a:pt x="34621" y="176613"/>
                  <a:pt x="43167" y="179462"/>
                </a:cubicBezTo>
                <a:cubicBezTo>
                  <a:pt x="60258" y="190856"/>
                  <a:pt x="74954" y="207149"/>
                  <a:pt x="94441" y="213645"/>
                </a:cubicBezTo>
                <a:cubicBezTo>
                  <a:pt x="180584" y="242359"/>
                  <a:pt x="46981" y="198553"/>
                  <a:pt x="154262" y="230737"/>
                </a:cubicBezTo>
                <a:cubicBezTo>
                  <a:pt x="171518" y="235914"/>
                  <a:pt x="188059" y="243458"/>
                  <a:pt x="205537" y="247828"/>
                </a:cubicBezTo>
                <a:cubicBezTo>
                  <a:pt x="282642" y="267105"/>
                  <a:pt x="251618" y="257492"/>
                  <a:pt x="299541" y="273466"/>
                </a:cubicBezTo>
                <a:cubicBezTo>
                  <a:pt x="357088" y="267072"/>
                  <a:pt x="373919" y="285075"/>
                  <a:pt x="393544" y="239283"/>
                </a:cubicBezTo>
                <a:cubicBezTo>
                  <a:pt x="398171" y="228487"/>
                  <a:pt x="399241" y="216494"/>
                  <a:pt x="402090" y="205099"/>
                </a:cubicBezTo>
                <a:cubicBezTo>
                  <a:pt x="399381" y="180722"/>
                  <a:pt x="399316" y="131186"/>
                  <a:pt x="384998" y="102550"/>
                </a:cubicBezTo>
                <a:cubicBezTo>
                  <a:pt x="383196" y="98947"/>
                  <a:pt x="356513" y="143854"/>
                  <a:pt x="342270" y="128187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8" name="Dowolny kształt 10">
            <a:extLst>
              <a:ext uri="{FF2B5EF4-FFF2-40B4-BE49-F238E27FC236}">
                <a16:creationId xmlns:a16="http://schemas.microsoft.com/office/drawing/2014/main" id="{D679482C-3E81-463A-875B-722396FF7FCD}"/>
              </a:ext>
            </a:extLst>
          </p:cNvPr>
          <p:cNvSpPr/>
          <p:nvPr/>
        </p:nvSpPr>
        <p:spPr>
          <a:xfrm>
            <a:off x="6066662" y="5526795"/>
            <a:ext cx="752882" cy="361257"/>
          </a:xfrm>
          <a:custGeom>
            <a:avLst/>
            <a:gdLst>
              <a:gd name="connsiteX0" fmla="*/ 607603 w 752882"/>
              <a:gd name="connsiteY0" fmla="*/ 147612 h 361257"/>
              <a:gd name="connsiteX1" fmla="*/ 599058 w 752882"/>
              <a:gd name="connsiteY1" fmla="*/ 96338 h 361257"/>
              <a:gd name="connsiteX2" fmla="*/ 564874 w 752882"/>
              <a:gd name="connsiteY2" fmla="*/ 70700 h 361257"/>
              <a:gd name="connsiteX3" fmla="*/ 487962 w 752882"/>
              <a:gd name="connsiteY3" fmla="*/ 36517 h 361257"/>
              <a:gd name="connsiteX4" fmla="*/ 445233 w 752882"/>
              <a:gd name="connsiteY4" fmla="*/ 19426 h 361257"/>
              <a:gd name="connsiteX5" fmla="*/ 299955 w 752882"/>
              <a:gd name="connsiteY5" fmla="*/ 10880 h 361257"/>
              <a:gd name="connsiteX6" fmla="*/ 69218 w 752882"/>
              <a:gd name="connsiteY6" fmla="*/ 10880 h 361257"/>
              <a:gd name="connsiteX7" fmla="*/ 43581 w 752882"/>
              <a:gd name="connsiteY7" fmla="*/ 19426 h 361257"/>
              <a:gd name="connsiteX8" fmla="*/ 17944 w 752882"/>
              <a:gd name="connsiteY8" fmla="*/ 36517 h 361257"/>
              <a:gd name="connsiteX9" fmla="*/ 9398 w 752882"/>
              <a:gd name="connsiteY9" fmla="*/ 62155 h 361257"/>
              <a:gd name="connsiteX10" fmla="*/ 9398 w 752882"/>
              <a:gd name="connsiteY10" fmla="*/ 233070 h 361257"/>
              <a:gd name="connsiteX11" fmla="*/ 26489 w 752882"/>
              <a:gd name="connsiteY11" fmla="*/ 258708 h 361257"/>
              <a:gd name="connsiteX12" fmla="*/ 60673 w 752882"/>
              <a:gd name="connsiteY12" fmla="*/ 275799 h 361257"/>
              <a:gd name="connsiteX13" fmla="*/ 111947 w 752882"/>
              <a:gd name="connsiteY13" fmla="*/ 318528 h 361257"/>
              <a:gd name="connsiteX14" fmla="*/ 231588 w 752882"/>
              <a:gd name="connsiteY14" fmla="*/ 344166 h 361257"/>
              <a:gd name="connsiteX15" fmla="*/ 299955 w 752882"/>
              <a:gd name="connsiteY15" fmla="*/ 361257 h 361257"/>
              <a:gd name="connsiteX16" fmla="*/ 641787 w 752882"/>
              <a:gd name="connsiteY16" fmla="*/ 352712 h 361257"/>
              <a:gd name="connsiteX17" fmla="*/ 667424 w 752882"/>
              <a:gd name="connsiteY17" fmla="*/ 344166 h 361257"/>
              <a:gd name="connsiteX18" fmla="*/ 735790 w 752882"/>
              <a:gd name="connsiteY18" fmla="*/ 327074 h 361257"/>
              <a:gd name="connsiteX19" fmla="*/ 752882 w 752882"/>
              <a:gd name="connsiteY19" fmla="*/ 267254 h 361257"/>
              <a:gd name="connsiteX20" fmla="*/ 744336 w 752882"/>
              <a:gd name="connsiteY20" fmla="*/ 181796 h 361257"/>
              <a:gd name="connsiteX21" fmla="*/ 735790 w 752882"/>
              <a:gd name="connsiteY21" fmla="*/ 156158 h 361257"/>
              <a:gd name="connsiteX22" fmla="*/ 710153 w 752882"/>
              <a:gd name="connsiteY22" fmla="*/ 139067 h 361257"/>
              <a:gd name="connsiteX23" fmla="*/ 607603 w 752882"/>
              <a:gd name="connsiteY23" fmla="*/ 147612 h 36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52882" h="361257">
                <a:moveTo>
                  <a:pt x="607603" y="147612"/>
                </a:moveTo>
                <a:cubicBezTo>
                  <a:pt x="589087" y="140491"/>
                  <a:pt x="607473" y="111485"/>
                  <a:pt x="599058" y="96338"/>
                </a:cubicBezTo>
                <a:cubicBezTo>
                  <a:pt x="592141" y="83887"/>
                  <a:pt x="576725" y="78601"/>
                  <a:pt x="564874" y="70700"/>
                </a:cubicBezTo>
                <a:cubicBezTo>
                  <a:pt x="504854" y="30687"/>
                  <a:pt x="543364" y="54984"/>
                  <a:pt x="487962" y="36517"/>
                </a:cubicBezTo>
                <a:cubicBezTo>
                  <a:pt x="473409" y="31666"/>
                  <a:pt x="460432" y="21499"/>
                  <a:pt x="445233" y="19426"/>
                </a:cubicBezTo>
                <a:cubicBezTo>
                  <a:pt x="397168" y="12872"/>
                  <a:pt x="348381" y="13729"/>
                  <a:pt x="299955" y="10880"/>
                </a:cubicBezTo>
                <a:cubicBezTo>
                  <a:pt x="194512" y="-4184"/>
                  <a:pt x="229531" y="-3061"/>
                  <a:pt x="69218" y="10880"/>
                </a:cubicBezTo>
                <a:cubicBezTo>
                  <a:pt x="60244" y="11660"/>
                  <a:pt x="51638" y="15398"/>
                  <a:pt x="43581" y="19426"/>
                </a:cubicBezTo>
                <a:cubicBezTo>
                  <a:pt x="34395" y="24019"/>
                  <a:pt x="26490" y="30820"/>
                  <a:pt x="17944" y="36517"/>
                </a:cubicBezTo>
                <a:cubicBezTo>
                  <a:pt x="15095" y="45063"/>
                  <a:pt x="11165" y="53322"/>
                  <a:pt x="9398" y="62155"/>
                </a:cubicBezTo>
                <a:cubicBezTo>
                  <a:pt x="-3011" y="124200"/>
                  <a:pt x="-3255" y="165586"/>
                  <a:pt x="9398" y="233070"/>
                </a:cubicBezTo>
                <a:cubicBezTo>
                  <a:pt x="11291" y="243165"/>
                  <a:pt x="18599" y="252133"/>
                  <a:pt x="26489" y="258708"/>
                </a:cubicBezTo>
                <a:cubicBezTo>
                  <a:pt x="36276" y="266864"/>
                  <a:pt x="49278" y="270102"/>
                  <a:pt x="60673" y="275799"/>
                </a:cubicBezTo>
                <a:cubicBezTo>
                  <a:pt x="72574" y="287700"/>
                  <a:pt x="94099" y="312579"/>
                  <a:pt x="111947" y="318528"/>
                </a:cubicBezTo>
                <a:cubicBezTo>
                  <a:pt x="141499" y="328379"/>
                  <a:pt x="197142" y="336217"/>
                  <a:pt x="231588" y="344166"/>
                </a:cubicBezTo>
                <a:cubicBezTo>
                  <a:pt x="254477" y="349448"/>
                  <a:pt x="299955" y="361257"/>
                  <a:pt x="299955" y="361257"/>
                </a:cubicBezTo>
                <a:cubicBezTo>
                  <a:pt x="413899" y="358409"/>
                  <a:pt x="527930" y="358007"/>
                  <a:pt x="641787" y="352712"/>
                </a:cubicBezTo>
                <a:cubicBezTo>
                  <a:pt x="650785" y="352293"/>
                  <a:pt x="658685" y="346351"/>
                  <a:pt x="667424" y="344166"/>
                </a:cubicBezTo>
                <a:lnTo>
                  <a:pt x="735790" y="327074"/>
                </a:lnTo>
                <a:cubicBezTo>
                  <a:pt x="739820" y="314984"/>
                  <a:pt x="752882" y="277985"/>
                  <a:pt x="752882" y="267254"/>
                </a:cubicBezTo>
                <a:cubicBezTo>
                  <a:pt x="752882" y="238626"/>
                  <a:pt x="748689" y="210091"/>
                  <a:pt x="744336" y="181796"/>
                </a:cubicBezTo>
                <a:cubicBezTo>
                  <a:pt x="742966" y="172892"/>
                  <a:pt x="741417" y="163192"/>
                  <a:pt x="735790" y="156158"/>
                </a:cubicBezTo>
                <a:cubicBezTo>
                  <a:pt x="729374" y="148138"/>
                  <a:pt x="719538" y="143238"/>
                  <a:pt x="710153" y="139067"/>
                </a:cubicBezTo>
                <a:cubicBezTo>
                  <a:pt x="669669" y="121074"/>
                  <a:pt x="626119" y="154733"/>
                  <a:pt x="607603" y="14761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9" name="Dowolny kształt 11">
            <a:extLst>
              <a:ext uri="{FF2B5EF4-FFF2-40B4-BE49-F238E27FC236}">
                <a16:creationId xmlns:a16="http://schemas.microsoft.com/office/drawing/2014/main" id="{A3FF7D64-9757-4FBA-A9C9-E4B2376FB019}"/>
              </a:ext>
            </a:extLst>
          </p:cNvPr>
          <p:cNvSpPr/>
          <p:nvPr/>
        </p:nvSpPr>
        <p:spPr>
          <a:xfrm>
            <a:off x="6905002" y="5533061"/>
            <a:ext cx="641233" cy="395976"/>
          </a:xfrm>
          <a:custGeom>
            <a:avLst/>
            <a:gdLst>
              <a:gd name="connsiteX0" fmla="*/ 623843 w 641233"/>
              <a:gd name="connsiteY0" fmla="*/ 175530 h 395976"/>
              <a:gd name="connsiteX1" fmla="*/ 615297 w 641233"/>
              <a:gd name="connsiteY1" fmla="*/ 132801 h 395976"/>
              <a:gd name="connsiteX2" fmla="*/ 589660 w 641233"/>
              <a:gd name="connsiteY2" fmla="*/ 124255 h 395976"/>
              <a:gd name="connsiteX3" fmla="*/ 521293 w 641233"/>
              <a:gd name="connsiteY3" fmla="*/ 98618 h 395976"/>
              <a:gd name="connsiteX4" fmla="*/ 452927 w 641233"/>
              <a:gd name="connsiteY4" fmla="*/ 72980 h 395976"/>
              <a:gd name="connsiteX5" fmla="*/ 418744 w 641233"/>
              <a:gd name="connsiteY5" fmla="*/ 55889 h 395976"/>
              <a:gd name="connsiteX6" fmla="*/ 367469 w 641233"/>
              <a:gd name="connsiteY6" fmla="*/ 47343 h 395976"/>
              <a:gd name="connsiteX7" fmla="*/ 299103 w 641233"/>
              <a:gd name="connsiteY7" fmla="*/ 30251 h 395976"/>
              <a:gd name="connsiteX8" fmla="*/ 239282 w 641233"/>
              <a:gd name="connsiteY8" fmla="*/ 13160 h 395976"/>
              <a:gd name="connsiteX9" fmla="*/ 8546 w 641233"/>
              <a:gd name="connsiteY9" fmla="*/ 47343 h 395976"/>
              <a:gd name="connsiteX10" fmla="*/ 0 w 641233"/>
              <a:gd name="connsiteY10" fmla="*/ 72980 h 395976"/>
              <a:gd name="connsiteX11" fmla="*/ 17091 w 641233"/>
              <a:gd name="connsiteY11" fmla="*/ 209713 h 395976"/>
              <a:gd name="connsiteX12" fmla="*/ 34183 w 641233"/>
              <a:gd name="connsiteY12" fmla="*/ 235350 h 395976"/>
              <a:gd name="connsiteX13" fmla="*/ 59820 w 641233"/>
              <a:gd name="connsiteY13" fmla="*/ 252442 h 395976"/>
              <a:gd name="connsiteX14" fmla="*/ 119641 w 641233"/>
              <a:gd name="connsiteY14" fmla="*/ 286625 h 395976"/>
              <a:gd name="connsiteX15" fmla="*/ 196553 w 641233"/>
              <a:gd name="connsiteY15" fmla="*/ 329354 h 395976"/>
              <a:gd name="connsiteX16" fmla="*/ 230736 w 641233"/>
              <a:gd name="connsiteY16" fmla="*/ 337900 h 395976"/>
              <a:gd name="connsiteX17" fmla="*/ 282011 w 641233"/>
              <a:gd name="connsiteY17" fmla="*/ 363537 h 395976"/>
              <a:gd name="connsiteX18" fmla="*/ 384561 w 641233"/>
              <a:gd name="connsiteY18" fmla="*/ 380629 h 395976"/>
              <a:gd name="connsiteX19" fmla="*/ 555477 w 641233"/>
              <a:gd name="connsiteY19" fmla="*/ 380629 h 395976"/>
              <a:gd name="connsiteX20" fmla="*/ 581114 w 641233"/>
              <a:gd name="connsiteY20" fmla="*/ 363537 h 395976"/>
              <a:gd name="connsiteX21" fmla="*/ 632389 w 641233"/>
              <a:gd name="connsiteY21" fmla="*/ 346446 h 395976"/>
              <a:gd name="connsiteX22" fmla="*/ 623843 w 641233"/>
              <a:gd name="connsiteY22" fmla="*/ 175530 h 395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41233" h="395976">
                <a:moveTo>
                  <a:pt x="623843" y="175530"/>
                </a:moveTo>
                <a:cubicBezTo>
                  <a:pt x="620994" y="139923"/>
                  <a:pt x="623354" y="144887"/>
                  <a:pt x="615297" y="132801"/>
                </a:cubicBezTo>
                <a:cubicBezTo>
                  <a:pt x="610300" y="125306"/>
                  <a:pt x="597940" y="127804"/>
                  <a:pt x="589660" y="124255"/>
                </a:cubicBezTo>
                <a:cubicBezTo>
                  <a:pt x="527101" y="97443"/>
                  <a:pt x="584313" y="114371"/>
                  <a:pt x="521293" y="98618"/>
                </a:cubicBezTo>
                <a:cubicBezTo>
                  <a:pt x="426135" y="51037"/>
                  <a:pt x="546000" y="107882"/>
                  <a:pt x="452927" y="72980"/>
                </a:cubicBezTo>
                <a:cubicBezTo>
                  <a:pt x="440999" y="68507"/>
                  <a:pt x="430946" y="59550"/>
                  <a:pt x="418744" y="55889"/>
                </a:cubicBezTo>
                <a:cubicBezTo>
                  <a:pt x="402147" y="50910"/>
                  <a:pt x="384412" y="50974"/>
                  <a:pt x="367469" y="47343"/>
                </a:cubicBezTo>
                <a:cubicBezTo>
                  <a:pt x="344500" y="42421"/>
                  <a:pt x="321892" y="35948"/>
                  <a:pt x="299103" y="30251"/>
                </a:cubicBezTo>
                <a:cubicBezTo>
                  <a:pt x="256178" y="19519"/>
                  <a:pt x="276064" y="25420"/>
                  <a:pt x="239282" y="13160"/>
                </a:cubicBezTo>
                <a:cubicBezTo>
                  <a:pt x="115599" y="18107"/>
                  <a:pt x="50727" y="-37020"/>
                  <a:pt x="8546" y="47343"/>
                </a:cubicBezTo>
                <a:cubicBezTo>
                  <a:pt x="4518" y="55400"/>
                  <a:pt x="2849" y="64434"/>
                  <a:pt x="0" y="72980"/>
                </a:cubicBezTo>
                <a:cubicBezTo>
                  <a:pt x="1630" y="94164"/>
                  <a:pt x="-1353" y="172825"/>
                  <a:pt x="17091" y="209713"/>
                </a:cubicBezTo>
                <a:cubicBezTo>
                  <a:pt x="21684" y="218899"/>
                  <a:pt x="26920" y="228087"/>
                  <a:pt x="34183" y="235350"/>
                </a:cubicBezTo>
                <a:cubicBezTo>
                  <a:pt x="41446" y="242613"/>
                  <a:pt x="51930" y="245867"/>
                  <a:pt x="59820" y="252442"/>
                </a:cubicBezTo>
                <a:cubicBezTo>
                  <a:pt x="103459" y="288808"/>
                  <a:pt x="64310" y="272792"/>
                  <a:pt x="119641" y="286625"/>
                </a:cubicBezTo>
                <a:cubicBezTo>
                  <a:pt x="165547" y="317229"/>
                  <a:pt x="157070" y="318073"/>
                  <a:pt x="196553" y="329354"/>
                </a:cubicBezTo>
                <a:cubicBezTo>
                  <a:pt x="207846" y="332581"/>
                  <a:pt x="219342" y="335051"/>
                  <a:pt x="230736" y="337900"/>
                </a:cubicBezTo>
                <a:cubicBezTo>
                  <a:pt x="252341" y="352303"/>
                  <a:pt x="256741" y="358483"/>
                  <a:pt x="282011" y="363537"/>
                </a:cubicBezTo>
                <a:cubicBezTo>
                  <a:pt x="315993" y="370334"/>
                  <a:pt x="384561" y="380629"/>
                  <a:pt x="384561" y="380629"/>
                </a:cubicBezTo>
                <a:cubicBezTo>
                  <a:pt x="450815" y="402714"/>
                  <a:pt x="430307" y="399405"/>
                  <a:pt x="555477" y="380629"/>
                </a:cubicBezTo>
                <a:cubicBezTo>
                  <a:pt x="565634" y="379105"/>
                  <a:pt x="571728" y="367708"/>
                  <a:pt x="581114" y="363537"/>
                </a:cubicBezTo>
                <a:cubicBezTo>
                  <a:pt x="597577" y="356220"/>
                  <a:pt x="632389" y="346446"/>
                  <a:pt x="632389" y="346446"/>
                </a:cubicBezTo>
                <a:cubicBezTo>
                  <a:pt x="655345" y="277569"/>
                  <a:pt x="626692" y="211137"/>
                  <a:pt x="623843" y="175530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0" name="Dowolny kształt 12">
            <a:extLst>
              <a:ext uri="{FF2B5EF4-FFF2-40B4-BE49-F238E27FC236}">
                <a16:creationId xmlns:a16="http://schemas.microsoft.com/office/drawing/2014/main" id="{8B5E3555-6DE6-495F-A16B-CA2190AF6144}"/>
              </a:ext>
            </a:extLst>
          </p:cNvPr>
          <p:cNvSpPr/>
          <p:nvPr/>
        </p:nvSpPr>
        <p:spPr>
          <a:xfrm flipV="1">
            <a:off x="2768837" y="5762488"/>
            <a:ext cx="1897167" cy="45719"/>
          </a:xfrm>
          <a:custGeom>
            <a:avLst/>
            <a:gdLst>
              <a:gd name="connsiteX0" fmla="*/ 1897167 w 1897167"/>
              <a:gd name="connsiteY0" fmla="*/ 37216 h 54314"/>
              <a:gd name="connsiteX1" fmla="*/ 51275 w 1897167"/>
              <a:gd name="connsiteY1" fmla="*/ 45762 h 54314"/>
              <a:gd name="connsiteX2" fmla="*/ 0 w 1897167"/>
              <a:gd name="connsiteY2" fmla="*/ 54308 h 5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97167" h="54314">
                <a:moveTo>
                  <a:pt x="1897167" y="37216"/>
                </a:moveTo>
                <a:cubicBezTo>
                  <a:pt x="1284574" y="-24045"/>
                  <a:pt x="664799" y="-1433"/>
                  <a:pt x="51275" y="45762"/>
                </a:cubicBezTo>
                <a:cubicBezTo>
                  <a:pt x="5753" y="54867"/>
                  <a:pt x="23071" y="54308"/>
                  <a:pt x="0" y="54308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09323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7">
            <a:extLst>
              <a:ext uri="{FF2B5EF4-FFF2-40B4-BE49-F238E27FC236}">
                <a16:creationId xmlns:a16="http://schemas.microsoft.com/office/drawing/2014/main" id="{EF6DD877-1FC2-48A0-BAF7-96907401BCED}"/>
              </a:ext>
            </a:extLst>
          </p:cNvPr>
          <p:cNvSpPr txBox="1">
            <a:spLocks/>
          </p:cNvSpPr>
          <p:nvPr/>
        </p:nvSpPr>
        <p:spPr>
          <a:xfrm>
            <a:off x="215516" y="980728"/>
            <a:ext cx="8712968" cy="715218"/>
          </a:xfrm>
          <a:prstGeom prst="roundRect">
            <a:avLst/>
          </a:prstGeom>
          <a:solidFill>
            <a:schemeClr val="tx2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800" b="1" noProof="0" dirty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Przykładowe oświadczenie o wydatkach niekwalifikowalnych</a:t>
            </a:r>
            <a:endParaRPr kumimoji="0" lang="pl-PL" sz="2800" b="1" i="0" u="non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51B233B-8F7F-4751-B50C-52D5518E70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03548" y="1916832"/>
            <a:ext cx="8136904" cy="4815304"/>
          </a:xfrm>
          <a:prstGeom prst="rect">
            <a:avLst/>
          </a:prstGeom>
        </p:spPr>
      </p:pic>
      <p:sp>
        <p:nvSpPr>
          <p:cNvPr id="4" name="Objaśnienie liniowe 1 3">
            <a:extLst>
              <a:ext uri="{FF2B5EF4-FFF2-40B4-BE49-F238E27FC236}">
                <a16:creationId xmlns:a16="http://schemas.microsoft.com/office/drawing/2014/main" id="{1AD34C46-7DA5-482F-96FD-63294FD6517E}"/>
              </a:ext>
            </a:extLst>
          </p:cNvPr>
          <p:cNvSpPr/>
          <p:nvPr/>
        </p:nvSpPr>
        <p:spPr>
          <a:xfrm>
            <a:off x="5652120" y="3029669"/>
            <a:ext cx="2448272" cy="1101945"/>
          </a:xfrm>
          <a:prstGeom prst="borderCallout1">
            <a:avLst>
              <a:gd name="adj1" fmla="val 18750"/>
              <a:gd name="adj2" fmla="val -8333"/>
              <a:gd name="adj3" fmla="val 78729"/>
              <a:gd name="adj4" fmla="val -87842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/>
              <a:t>Oświadczenie stanowi dokument pozabilansowy, dlatego nie posiada numeru księgowego. W zestawieniu dokumentów, pole „Nr księgowy/ewidencyjny” należy wpisać: „nie dotyczy”</a:t>
            </a:r>
          </a:p>
        </p:txBody>
      </p:sp>
    </p:spTree>
    <p:extLst>
      <p:ext uri="{BB962C8B-B14F-4D97-AF65-F5344CB8AC3E}">
        <p14:creationId xmlns:p14="http://schemas.microsoft.com/office/powerpoint/2010/main" val="35940598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7">
            <a:extLst>
              <a:ext uri="{FF2B5EF4-FFF2-40B4-BE49-F238E27FC236}">
                <a16:creationId xmlns:a16="http://schemas.microsoft.com/office/drawing/2014/main" id="{F8879071-5B0A-4B22-AFF2-2AFF75F530E4}"/>
              </a:ext>
            </a:extLst>
          </p:cNvPr>
          <p:cNvSpPr txBox="1">
            <a:spLocks/>
          </p:cNvSpPr>
          <p:nvPr/>
        </p:nvSpPr>
        <p:spPr>
          <a:xfrm>
            <a:off x="143870" y="830076"/>
            <a:ext cx="8784976" cy="1014682"/>
          </a:xfrm>
          <a:prstGeom prst="roundRect">
            <a:avLst/>
          </a:prstGeom>
          <a:solidFill>
            <a:schemeClr val="tx2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8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Moduły i bloki aplikacji SL2014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8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Wniosek o płatność/Źródła finansowania wydatków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3FBDD90-EE75-4EB6-B399-94A9C231DC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79511" y="2060848"/>
            <a:ext cx="8713693" cy="4522410"/>
          </a:xfrm>
          <a:prstGeom prst="rect">
            <a:avLst/>
          </a:prstGeom>
        </p:spPr>
      </p:pic>
      <p:sp>
        <p:nvSpPr>
          <p:cNvPr id="4" name="Dowolny kształt 2">
            <a:extLst>
              <a:ext uri="{FF2B5EF4-FFF2-40B4-BE49-F238E27FC236}">
                <a16:creationId xmlns:a16="http://schemas.microsoft.com/office/drawing/2014/main" id="{F6375D78-8507-4BF1-863A-FED063B36517}"/>
              </a:ext>
            </a:extLst>
          </p:cNvPr>
          <p:cNvSpPr/>
          <p:nvPr/>
        </p:nvSpPr>
        <p:spPr>
          <a:xfrm>
            <a:off x="4340214" y="3635117"/>
            <a:ext cx="1909446" cy="1667642"/>
          </a:xfrm>
          <a:custGeom>
            <a:avLst/>
            <a:gdLst>
              <a:gd name="connsiteX0" fmla="*/ 1644526 w 1909446"/>
              <a:gd name="connsiteY0" fmla="*/ 170916 h 1667642"/>
              <a:gd name="connsiteX1" fmla="*/ 1576160 w 1909446"/>
              <a:gd name="connsiteY1" fmla="*/ 102549 h 1667642"/>
              <a:gd name="connsiteX2" fmla="*/ 1550522 w 1909446"/>
              <a:gd name="connsiteY2" fmla="*/ 94003 h 1667642"/>
              <a:gd name="connsiteX3" fmla="*/ 1482156 w 1909446"/>
              <a:gd name="connsiteY3" fmla="*/ 51274 h 1667642"/>
              <a:gd name="connsiteX4" fmla="*/ 1447973 w 1909446"/>
              <a:gd name="connsiteY4" fmla="*/ 42729 h 1667642"/>
              <a:gd name="connsiteX5" fmla="*/ 1413789 w 1909446"/>
              <a:gd name="connsiteY5" fmla="*/ 25637 h 1667642"/>
              <a:gd name="connsiteX6" fmla="*/ 1054866 w 1909446"/>
              <a:gd name="connsiteY6" fmla="*/ 0 h 1667642"/>
              <a:gd name="connsiteX7" fmla="*/ 713034 w 1909446"/>
              <a:gd name="connsiteY7" fmla="*/ 8546 h 1667642"/>
              <a:gd name="connsiteX8" fmla="*/ 593393 w 1909446"/>
              <a:gd name="connsiteY8" fmla="*/ 17091 h 1667642"/>
              <a:gd name="connsiteX9" fmla="*/ 542118 w 1909446"/>
              <a:gd name="connsiteY9" fmla="*/ 34183 h 1667642"/>
              <a:gd name="connsiteX10" fmla="*/ 456660 w 1909446"/>
              <a:gd name="connsiteY10" fmla="*/ 51274 h 1667642"/>
              <a:gd name="connsiteX11" fmla="*/ 405386 w 1909446"/>
              <a:gd name="connsiteY11" fmla="*/ 68366 h 1667642"/>
              <a:gd name="connsiteX12" fmla="*/ 371203 w 1909446"/>
              <a:gd name="connsiteY12" fmla="*/ 85458 h 1667642"/>
              <a:gd name="connsiteX13" fmla="*/ 302836 w 1909446"/>
              <a:gd name="connsiteY13" fmla="*/ 102549 h 1667642"/>
              <a:gd name="connsiteX14" fmla="*/ 260107 w 1909446"/>
              <a:gd name="connsiteY14" fmla="*/ 128187 h 1667642"/>
              <a:gd name="connsiteX15" fmla="*/ 225924 w 1909446"/>
              <a:gd name="connsiteY15" fmla="*/ 170916 h 1667642"/>
              <a:gd name="connsiteX16" fmla="*/ 200287 w 1909446"/>
              <a:gd name="connsiteY16" fmla="*/ 179461 h 1667642"/>
              <a:gd name="connsiteX17" fmla="*/ 183195 w 1909446"/>
              <a:gd name="connsiteY17" fmla="*/ 205099 h 1667642"/>
              <a:gd name="connsiteX18" fmla="*/ 123374 w 1909446"/>
              <a:gd name="connsiteY18" fmla="*/ 282011 h 1667642"/>
              <a:gd name="connsiteX19" fmla="*/ 89191 w 1909446"/>
              <a:gd name="connsiteY19" fmla="*/ 316194 h 1667642"/>
              <a:gd name="connsiteX20" fmla="*/ 63554 w 1909446"/>
              <a:gd name="connsiteY20" fmla="*/ 358923 h 1667642"/>
              <a:gd name="connsiteX21" fmla="*/ 29371 w 1909446"/>
              <a:gd name="connsiteY21" fmla="*/ 418744 h 1667642"/>
              <a:gd name="connsiteX22" fmla="*/ 12279 w 1909446"/>
              <a:gd name="connsiteY22" fmla="*/ 470018 h 1667642"/>
              <a:gd name="connsiteX23" fmla="*/ 12279 w 1909446"/>
              <a:gd name="connsiteY23" fmla="*/ 922946 h 1667642"/>
              <a:gd name="connsiteX24" fmla="*/ 20825 w 1909446"/>
              <a:gd name="connsiteY24" fmla="*/ 948583 h 1667642"/>
              <a:gd name="connsiteX25" fmla="*/ 29371 w 1909446"/>
              <a:gd name="connsiteY25" fmla="*/ 982766 h 1667642"/>
              <a:gd name="connsiteX26" fmla="*/ 63554 w 1909446"/>
              <a:gd name="connsiteY26" fmla="*/ 1076770 h 1667642"/>
              <a:gd name="connsiteX27" fmla="*/ 106283 w 1909446"/>
              <a:gd name="connsiteY27" fmla="*/ 1145136 h 1667642"/>
              <a:gd name="connsiteX28" fmla="*/ 114829 w 1909446"/>
              <a:gd name="connsiteY28" fmla="*/ 1170774 h 1667642"/>
              <a:gd name="connsiteX29" fmla="*/ 157558 w 1909446"/>
              <a:gd name="connsiteY29" fmla="*/ 1230594 h 1667642"/>
              <a:gd name="connsiteX30" fmla="*/ 191741 w 1909446"/>
              <a:gd name="connsiteY30" fmla="*/ 1273323 h 1667642"/>
              <a:gd name="connsiteX31" fmla="*/ 217378 w 1909446"/>
              <a:gd name="connsiteY31" fmla="*/ 1316052 h 1667642"/>
              <a:gd name="connsiteX32" fmla="*/ 243016 w 1909446"/>
              <a:gd name="connsiteY32" fmla="*/ 1333144 h 1667642"/>
              <a:gd name="connsiteX33" fmla="*/ 268653 w 1909446"/>
              <a:gd name="connsiteY33" fmla="*/ 1358781 h 1667642"/>
              <a:gd name="connsiteX34" fmla="*/ 294290 w 1909446"/>
              <a:gd name="connsiteY34" fmla="*/ 1375873 h 1667642"/>
              <a:gd name="connsiteX35" fmla="*/ 319928 w 1909446"/>
              <a:gd name="connsiteY35" fmla="*/ 1410056 h 1667642"/>
              <a:gd name="connsiteX36" fmla="*/ 439569 w 1909446"/>
              <a:gd name="connsiteY36" fmla="*/ 1478422 h 1667642"/>
              <a:gd name="connsiteX37" fmla="*/ 533573 w 1909446"/>
              <a:gd name="connsiteY37" fmla="*/ 1529697 h 1667642"/>
              <a:gd name="connsiteX38" fmla="*/ 567756 w 1909446"/>
              <a:gd name="connsiteY38" fmla="*/ 1555334 h 1667642"/>
              <a:gd name="connsiteX39" fmla="*/ 636122 w 1909446"/>
              <a:gd name="connsiteY39" fmla="*/ 1580972 h 1667642"/>
              <a:gd name="connsiteX40" fmla="*/ 704489 w 1909446"/>
              <a:gd name="connsiteY40" fmla="*/ 1606609 h 1667642"/>
              <a:gd name="connsiteX41" fmla="*/ 781401 w 1909446"/>
              <a:gd name="connsiteY41" fmla="*/ 1623701 h 1667642"/>
              <a:gd name="connsiteX42" fmla="*/ 815584 w 1909446"/>
              <a:gd name="connsiteY42" fmla="*/ 1632246 h 1667642"/>
              <a:gd name="connsiteX43" fmla="*/ 1063412 w 1909446"/>
              <a:gd name="connsiteY43" fmla="*/ 1649338 h 1667642"/>
              <a:gd name="connsiteX44" fmla="*/ 1259965 w 1909446"/>
              <a:gd name="connsiteY44" fmla="*/ 1666430 h 1667642"/>
              <a:gd name="connsiteX45" fmla="*/ 1524885 w 1909446"/>
              <a:gd name="connsiteY45" fmla="*/ 1657884 h 1667642"/>
              <a:gd name="connsiteX46" fmla="*/ 1601797 w 1909446"/>
              <a:gd name="connsiteY46" fmla="*/ 1598063 h 1667642"/>
              <a:gd name="connsiteX47" fmla="*/ 1670163 w 1909446"/>
              <a:gd name="connsiteY47" fmla="*/ 1546788 h 1667642"/>
              <a:gd name="connsiteX48" fmla="*/ 1712892 w 1909446"/>
              <a:gd name="connsiteY48" fmla="*/ 1521151 h 1667642"/>
              <a:gd name="connsiteX49" fmla="*/ 1755621 w 1909446"/>
              <a:gd name="connsiteY49" fmla="*/ 1469876 h 1667642"/>
              <a:gd name="connsiteX50" fmla="*/ 1823988 w 1909446"/>
              <a:gd name="connsiteY50" fmla="*/ 1401510 h 1667642"/>
              <a:gd name="connsiteX51" fmla="*/ 1841079 w 1909446"/>
              <a:gd name="connsiteY51" fmla="*/ 1358781 h 1667642"/>
              <a:gd name="connsiteX52" fmla="*/ 1875262 w 1909446"/>
              <a:gd name="connsiteY52" fmla="*/ 1307506 h 1667642"/>
              <a:gd name="connsiteX53" fmla="*/ 1900900 w 1909446"/>
              <a:gd name="connsiteY53" fmla="*/ 1222048 h 1667642"/>
              <a:gd name="connsiteX54" fmla="*/ 1909446 w 1909446"/>
              <a:gd name="connsiteY54" fmla="*/ 1170774 h 1667642"/>
              <a:gd name="connsiteX55" fmla="*/ 1900900 w 1909446"/>
              <a:gd name="connsiteY55" fmla="*/ 478564 h 1667642"/>
              <a:gd name="connsiteX56" fmla="*/ 1892354 w 1909446"/>
              <a:gd name="connsiteY56" fmla="*/ 384560 h 1667642"/>
              <a:gd name="connsiteX57" fmla="*/ 1875262 w 1909446"/>
              <a:gd name="connsiteY57" fmla="*/ 333286 h 1667642"/>
              <a:gd name="connsiteX58" fmla="*/ 1866717 w 1909446"/>
              <a:gd name="connsiteY58" fmla="*/ 307648 h 1667642"/>
              <a:gd name="connsiteX59" fmla="*/ 1858171 w 1909446"/>
              <a:gd name="connsiteY59" fmla="*/ 282011 h 1667642"/>
              <a:gd name="connsiteX60" fmla="*/ 1815442 w 1909446"/>
              <a:gd name="connsiteY60" fmla="*/ 205099 h 1667642"/>
              <a:gd name="connsiteX61" fmla="*/ 1764167 w 1909446"/>
              <a:gd name="connsiteY61" fmla="*/ 170916 h 1667642"/>
              <a:gd name="connsiteX62" fmla="*/ 1644526 w 1909446"/>
              <a:gd name="connsiteY62" fmla="*/ 170916 h 1667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909446" h="1667642">
                <a:moveTo>
                  <a:pt x="1644526" y="170916"/>
                </a:moveTo>
                <a:cubicBezTo>
                  <a:pt x="1617884" y="137613"/>
                  <a:pt x="1612098" y="123086"/>
                  <a:pt x="1576160" y="102549"/>
                </a:cubicBezTo>
                <a:cubicBezTo>
                  <a:pt x="1568339" y="98080"/>
                  <a:pt x="1559068" y="96852"/>
                  <a:pt x="1550522" y="94003"/>
                </a:cubicBezTo>
                <a:cubicBezTo>
                  <a:pt x="1523637" y="73839"/>
                  <a:pt x="1513435" y="63004"/>
                  <a:pt x="1482156" y="51274"/>
                </a:cubicBezTo>
                <a:cubicBezTo>
                  <a:pt x="1471159" y="47150"/>
                  <a:pt x="1459367" y="45577"/>
                  <a:pt x="1447973" y="42729"/>
                </a:cubicBezTo>
                <a:cubicBezTo>
                  <a:pt x="1436578" y="37032"/>
                  <a:pt x="1426391" y="27504"/>
                  <a:pt x="1413789" y="25637"/>
                </a:cubicBezTo>
                <a:cubicBezTo>
                  <a:pt x="1323761" y="12300"/>
                  <a:pt x="1150623" y="5040"/>
                  <a:pt x="1054866" y="0"/>
                </a:cubicBezTo>
                <a:lnTo>
                  <a:pt x="713034" y="8546"/>
                </a:lnTo>
                <a:cubicBezTo>
                  <a:pt x="673079" y="10026"/>
                  <a:pt x="632933" y="11160"/>
                  <a:pt x="593393" y="17091"/>
                </a:cubicBezTo>
                <a:cubicBezTo>
                  <a:pt x="575576" y="19763"/>
                  <a:pt x="559596" y="29813"/>
                  <a:pt x="542118" y="34183"/>
                </a:cubicBezTo>
                <a:cubicBezTo>
                  <a:pt x="449750" y="57276"/>
                  <a:pt x="527656" y="29975"/>
                  <a:pt x="456660" y="51274"/>
                </a:cubicBezTo>
                <a:cubicBezTo>
                  <a:pt x="439404" y="56451"/>
                  <a:pt x="422113" y="61675"/>
                  <a:pt x="405386" y="68366"/>
                </a:cubicBezTo>
                <a:cubicBezTo>
                  <a:pt x="393558" y="73097"/>
                  <a:pt x="383289" y="81430"/>
                  <a:pt x="371203" y="85458"/>
                </a:cubicBezTo>
                <a:cubicBezTo>
                  <a:pt x="341945" y="95211"/>
                  <a:pt x="328421" y="89756"/>
                  <a:pt x="302836" y="102549"/>
                </a:cubicBezTo>
                <a:cubicBezTo>
                  <a:pt x="287979" y="109977"/>
                  <a:pt x="274350" y="119641"/>
                  <a:pt x="260107" y="128187"/>
                </a:cubicBezTo>
                <a:cubicBezTo>
                  <a:pt x="248713" y="142430"/>
                  <a:pt x="239773" y="159046"/>
                  <a:pt x="225924" y="170916"/>
                </a:cubicBezTo>
                <a:cubicBezTo>
                  <a:pt x="219085" y="176778"/>
                  <a:pt x="207321" y="173834"/>
                  <a:pt x="200287" y="179461"/>
                </a:cubicBezTo>
                <a:cubicBezTo>
                  <a:pt x="192267" y="185877"/>
                  <a:pt x="189358" y="196882"/>
                  <a:pt x="183195" y="205099"/>
                </a:cubicBezTo>
                <a:cubicBezTo>
                  <a:pt x="163707" y="231082"/>
                  <a:pt x="146340" y="259045"/>
                  <a:pt x="123374" y="282011"/>
                </a:cubicBezTo>
                <a:cubicBezTo>
                  <a:pt x="111980" y="293405"/>
                  <a:pt x="99084" y="303474"/>
                  <a:pt x="89191" y="316194"/>
                </a:cubicBezTo>
                <a:cubicBezTo>
                  <a:pt x="78994" y="329305"/>
                  <a:pt x="72357" y="344838"/>
                  <a:pt x="63554" y="358923"/>
                </a:cubicBezTo>
                <a:cubicBezTo>
                  <a:pt x="46420" y="386338"/>
                  <a:pt x="42342" y="386316"/>
                  <a:pt x="29371" y="418744"/>
                </a:cubicBezTo>
                <a:cubicBezTo>
                  <a:pt x="22680" y="435471"/>
                  <a:pt x="12279" y="470018"/>
                  <a:pt x="12279" y="470018"/>
                </a:cubicBezTo>
                <a:cubicBezTo>
                  <a:pt x="-5680" y="667559"/>
                  <a:pt x="-2426" y="592081"/>
                  <a:pt x="12279" y="922946"/>
                </a:cubicBezTo>
                <a:cubicBezTo>
                  <a:pt x="12679" y="931945"/>
                  <a:pt x="18350" y="939922"/>
                  <a:pt x="20825" y="948583"/>
                </a:cubicBezTo>
                <a:cubicBezTo>
                  <a:pt x="24052" y="959876"/>
                  <a:pt x="25996" y="971516"/>
                  <a:pt x="29371" y="982766"/>
                </a:cubicBezTo>
                <a:cubicBezTo>
                  <a:pt x="35356" y="1002716"/>
                  <a:pt x="53358" y="1056378"/>
                  <a:pt x="63554" y="1076770"/>
                </a:cubicBezTo>
                <a:cubicBezTo>
                  <a:pt x="73865" y="1097392"/>
                  <a:pt x="92721" y="1124794"/>
                  <a:pt x="106283" y="1145136"/>
                </a:cubicBezTo>
                <a:cubicBezTo>
                  <a:pt x="109132" y="1153682"/>
                  <a:pt x="110800" y="1162717"/>
                  <a:pt x="114829" y="1170774"/>
                </a:cubicBezTo>
                <a:cubicBezTo>
                  <a:pt x="121079" y="1183274"/>
                  <a:pt x="151748" y="1222848"/>
                  <a:pt x="157558" y="1230594"/>
                </a:cubicBezTo>
                <a:cubicBezTo>
                  <a:pt x="177275" y="1289749"/>
                  <a:pt x="149573" y="1224127"/>
                  <a:pt x="191741" y="1273323"/>
                </a:cubicBezTo>
                <a:cubicBezTo>
                  <a:pt x="202551" y="1285934"/>
                  <a:pt x="206568" y="1303441"/>
                  <a:pt x="217378" y="1316052"/>
                </a:cubicBezTo>
                <a:cubicBezTo>
                  <a:pt x="224062" y="1323850"/>
                  <a:pt x="235126" y="1326569"/>
                  <a:pt x="243016" y="1333144"/>
                </a:cubicBezTo>
                <a:cubicBezTo>
                  <a:pt x="252300" y="1340881"/>
                  <a:pt x="259369" y="1351044"/>
                  <a:pt x="268653" y="1358781"/>
                </a:cubicBezTo>
                <a:cubicBezTo>
                  <a:pt x="276543" y="1365356"/>
                  <a:pt x="287027" y="1368610"/>
                  <a:pt x="294290" y="1375873"/>
                </a:cubicBezTo>
                <a:cubicBezTo>
                  <a:pt x="304361" y="1385944"/>
                  <a:pt x="309857" y="1399985"/>
                  <a:pt x="319928" y="1410056"/>
                </a:cubicBezTo>
                <a:cubicBezTo>
                  <a:pt x="356801" y="1446928"/>
                  <a:pt x="392330" y="1446929"/>
                  <a:pt x="439569" y="1478422"/>
                </a:cubicBezTo>
                <a:cubicBezTo>
                  <a:pt x="619469" y="1598354"/>
                  <a:pt x="385248" y="1447294"/>
                  <a:pt x="533573" y="1529697"/>
                </a:cubicBezTo>
                <a:cubicBezTo>
                  <a:pt x="546023" y="1536614"/>
                  <a:pt x="555306" y="1548417"/>
                  <a:pt x="567756" y="1555334"/>
                </a:cubicBezTo>
                <a:cubicBezTo>
                  <a:pt x="590621" y="1568037"/>
                  <a:pt x="612507" y="1572117"/>
                  <a:pt x="636122" y="1580972"/>
                </a:cubicBezTo>
                <a:cubicBezTo>
                  <a:pt x="665015" y="1591807"/>
                  <a:pt x="677335" y="1598851"/>
                  <a:pt x="704489" y="1606609"/>
                </a:cubicBezTo>
                <a:cubicBezTo>
                  <a:pt x="740957" y="1617029"/>
                  <a:pt x="741756" y="1614891"/>
                  <a:pt x="781401" y="1623701"/>
                </a:cubicBezTo>
                <a:cubicBezTo>
                  <a:pt x="792866" y="1626249"/>
                  <a:pt x="803887" y="1631183"/>
                  <a:pt x="815584" y="1632246"/>
                </a:cubicBezTo>
                <a:cubicBezTo>
                  <a:pt x="898050" y="1639743"/>
                  <a:pt x="980918" y="1642164"/>
                  <a:pt x="1063412" y="1649338"/>
                </a:cubicBezTo>
                <a:lnTo>
                  <a:pt x="1259965" y="1666430"/>
                </a:lnTo>
                <a:cubicBezTo>
                  <a:pt x="1348272" y="1663581"/>
                  <a:pt x="1438248" y="1675212"/>
                  <a:pt x="1524885" y="1657884"/>
                </a:cubicBezTo>
                <a:cubicBezTo>
                  <a:pt x="1556733" y="1651514"/>
                  <a:pt x="1576258" y="1618129"/>
                  <a:pt x="1601797" y="1598063"/>
                </a:cubicBezTo>
                <a:cubicBezTo>
                  <a:pt x="1638253" y="1569419"/>
                  <a:pt x="1637398" y="1567266"/>
                  <a:pt x="1670163" y="1546788"/>
                </a:cubicBezTo>
                <a:cubicBezTo>
                  <a:pt x="1684248" y="1537985"/>
                  <a:pt x="1699604" y="1531117"/>
                  <a:pt x="1712892" y="1521151"/>
                </a:cubicBezTo>
                <a:cubicBezTo>
                  <a:pt x="1768897" y="1479148"/>
                  <a:pt x="1712192" y="1513306"/>
                  <a:pt x="1755621" y="1469876"/>
                </a:cubicBezTo>
                <a:cubicBezTo>
                  <a:pt x="1853186" y="1372309"/>
                  <a:pt x="1718424" y="1533462"/>
                  <a:pt x="1823988" y="1401510"/>
                </a:cubicBezTo>
                <a:cubicBezTo>
                  <a:pt x="1829685" y="1387267"/>
                  <a:pt x="1833733" y="1372248"/>
                  <a:pt x="1841079" y="1358781"/>
                </a:cubicBezTo>
                <a:cubicBezTo>
                  <a:pt x="1850915" y="1340748"/>
                  <a:pt x="1868766" y="1326993"/>
                  <a:pt x="1875262" y="1307506"/>
                </a:cubicBezTo>
                <a:cubicBezTo>
                  <a:pt x="1886162" y="1274806"/>
                  <a:pt x="1894442" y="1254336"/>
                  <a:pt x="1900900" y="1222048"/>
                </a:cubicBezTo>
                <a:cubicBezTo>
                  <a:pt x="1904298" y="1205057"/>
                  <a:pt x="1906597" y="1187865"/>
                  <a:pt x="1909446" y="1170774"/>
                </a:cubicBezTo>
                <a:cubicBezTo>
                  <a:pt x="1906597" y="940037"/>
                  <a:pt x="1905915" y="709264"/>
                  <a:pt x="1900900" y="478564"/>
                </a:cubicBezTo>
                <a:cubicBezTo>
                  <a:pt x="1900216" y="447108"/>
                  <a:pt x="1897822" y="415545"/>
                  <a:pt x="1892354" y="384560"/>
                </a:cubicBezTo>
                <a:cubicBezTo>
                  <a:pt x="1889223" y="366818"/>
                  <a:pt x="1880959" y="350377"/>
                  <a:pt x="1875262" y="333286"/>
                </a:cubicBezTo>
                <a:lnTo>
                  <a:pt x="1866717" y="307648"/>
                </a:lnTo>
                <a:lnTo>
                  <a:pt x="1858171" y="282011"/>
                </a:lnTo>
                <a:cubicBezTo>
                  <a:pt x="1849266" y="255296"/>
                  <a:pt x="1840628" y="221889"/>
                  <a:pt x="1815442" y="205099"/>
                </a:cubicBezTo>
                <a:cubicBezTo>
                  <a:pt x="1798350" y="193705"/>
                  <a:pt x="1784709" y="170916"/>
                  <a:pt x="1764167" y="170916"/>
                </a:cubicBezTo>
                <a:lnTo>
                  <a:pt x="1644526" y="170916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5" name="Dowolny kształt 3">
            <a:extLst>
              <a:ext uri="{FF2B5EF4-FFF2-40B4-BE49-F238E27FC236}">
                <a16:creationId xmlns:a16="http://schemas.microsoft.com/office/drawing/2014/main" id="{267F7D95-3CD8-454F-8312-99EDE6F4E198}"/>
              </a:ext>
            </a:extLst>
          </p:cNvPr>
          <p:cNvSpPr/>
          <p:nvPr/>
        </p:nvSpPr>
        <p:spPr>
          <a:xfrm>
            <a:off x="6733167" y="3635117"/>
            <a:ext cx="1676530" cy="1811708"/>
          </a:xfrm>
          <a:custGeom>
            <a:avLst/>
            <a:gdLst>
              <a:gd name="connsiteX0" fmla="*/ 1582526 w 1676530"/>
              <a:gd name="connsiteY0" fmla="*/ 316194 h 1811708"/>
              <a:gd name="connsiteX1" fmla="*/ 1479976 w 1676530"/>
              <a:gd name="connsiteY1" fmla="*/ 222190 h 1811708"/>
              <a:gd name="connsiteX2" fmla="*/ 1454339 w 1676530"/>
              <a:gd name="connsiteY2" fmla="*/ 196553 h 1811708"/>
              <a:gd name="connsiteX3" fmla="*/ 1428701 w 1676530"/>
              <a:gd name="connsiteY3" fmla="*/ 188007 h 1811708"/>
              <a:gd name="connsiteX4" fmla="*/ 1394518 w 1676530"/>
              <a:gd name="connsiteY4" fmla="*/ 170916 h 1811708"/>
              <a:gd name="connsiteX5" fmla="*/ 1317606 w 1676530"/>
              <a:gd name="connsiteY5" fmla="*/ 128187 h 1811708"/>
              <a:gd name="connsiteX6" fmla="*/ 1249240 w 1676530"/>
              <a:gd name="connsiteY6" fmla="*/ 94004 h 1811708"/>
              <a:gd name="connsiteX7" fmla="*/ 1180873 w 1676530"/>
              <a:gd name="connsiteY7" fmla="*/ 76912 h 1811708"/>
              <a:gd name="connsiteX8" fmla="*/ 1146690 w 1676530"/>
              <a:gd name="connsiteY8" fmla="*/ 59820 h 1811708"/>
              <a:gd name="connsiteX9" fmla="*/ 1086870 w 1676530"/>
              <a:gd name="connsiteY9" fmla="*/ 42729 h 1811708"/>
              <a:gd name="connsiteX10" fmla="*/ 1044141 w 1676530"/>
              <a:gd name="connsiteY10" fmla="*/ 34183 h 1811708"/>
              <a:gd name="connsiteX11" fmla="*/ 1018503 w 1676530"/>
              <a:gd name="connsiteY11" fmla="*/ 25637 h 1811708"/>
              <a:gd name="connsiteX12" fmla="*/ 967229 w 1676530"/>
              <a:gd name="connsiteY12" fmla="*/ 17091 h 1811708"/>
              <a:gd name="connsiteX13" fmla="*/ 907408 w 1676530"/>
              <a:gd name="connsiteY13" fmla="*/ 0 h 1811708"/>
              <a:gd name="connsiteX14" fmla="*/ 420298 w 1676530"/>
              <a:gd name="connsiteY14" fmla="*/ 8546 h 1811708"/>
              <a:gd name="connsiteX15" fmla="*/ 394660 w 1676530"/>
              <a:gd name="connsiteY15" fmla="*/ 17091 h 1811708"/>
              <a:gd name="connsiteX16" fmla="*/ 317748 w 1676530"/>
              <a:gd name="connsiteY16" fmla="*/ 25637 h 1811708"/>
              <a:gd name="connsiteX17" fmla="*/ 223744 w 1676530"/>
              <a:gd name="connsiteY17" fmla="*/ 68366 h 1811708"/>
              <a:gd name="connsiteX18" fmla="*/ 172470 w 1676530"/>
              <a:gd name="connsiteY18" fmla="*/ 119641 h 1811708"/>
              <a:gd name="connsiteX19" fmla="*/ 121195 w 1676530"/>
              <a:gd name="connsiteY19" fmla="*/ 162370 h 1811708"/>
              <a:gd name="connsiteX20" fmla="*/ 78466 w 1676530"/>
              <a:gd name="connsiteY20" fmla="*/ 230736 h 1811708"/>
              <a:gd name="connsiteX21" fmla="*/ 52829 w 1676530"/>
              <a:gd name="connsiteY21" fmla="*/ 264919 h 1811708"/>
              <a:gd name="connsiteX22" fmla="*/ 44283 w 1676530"/>
              <a:gd name="connsiteY22" fmla="*/ 358923 h 1811708"/>
              <a:gd name="connsiteX23" fmla="*/ 35737 w 1676530"/>
              <a:gd name="connsiteY23" fmla="*/ 384561 h 1811708"/>
              <a:gd name="connsiteX24" fmla="*/ 27191 w 1676530"/>
              <a:gd name="connsiteY24" fmla="*/ 452927 h 1811708"/>
              <a:gd name="connsiteX25" fmla="*/ 10100 w 1676530"/>
              <a:gd name="connsiteY25" fmla="*/ 589660 h 1811708"/>
              <a:gd name="connsiteX26" fmla="*/ 10100 w 1676530"/>
              <a:gd name="connsiteY26" fmla="*/ 1256232 h 1811708"/>
              <a:gd name="connsiteX27" fmla="*/ 27191 w 1676530"/>
              <a:gd name="connsiteY27" fmla="*/ 1341689 h 1811708"/>
              <a:gd name="connsiteX28" fmla="*/ 35737 w 1676530"/>
              <a:gd name="connsiteY28" fmla="*/ 1375873 h 1811708"/>
              <a:gd name="connsiteX29" fmla="*/ 52829 w 1676530"/>
              <a:gd name="connsiteY29" fmla="*/ 1410056 h 1811708"/>
              <a:gd name="connsiteX30" fmla="*/ 69920 w 1676530"/>
              <a:gd name="connsiteY30" fmla="*/ 1469876 h 1811708"/>
              <a:gd name="connsiteX31" fmla="*/ 78466 w 1676530"/>
              <a:gd name="connsiteY31" fmla="*/ 1504060 h 1811708"/>
              <a:gd name="connsiteX32" fmla="*/ 95558 w 1676530"/>
              <a:gd name="connsiteY32" fmla="*/ 1529697 h 1811708"/>
              <a:gd name="connsiteX33" fmla="*/ 104103 w 1676530"/>
              <a:gd name="connsiteY33" fmla="*/ 1563880 h 1811708"/>
              <a:gd name="connsiteX34" fmla="*/ 198107 w 1676530"/>
              <a:gd name="connsiteY34" fmla="*/ 1674975 h 1811708"/>
              <a:gd name="connsiteX35" fmla="*/ 249382 w 1676530"/>
              <a:gd name="connsiteY35" fmla="*/ 1709159 h 1811708"/>
              <a:gd name="connsiteX36" fmla="*/ 275019 w 1676530"/>
              <a:gd name="connsiteY36" fmla="*/ 1726250 h 1811708"/>
              <a:gd name="connsiteX37" fmla="*/ 343386 w 1676530"/>
              <a:gd name="connsiteY37" fmla="*/ 1751888 h 1811708"/>
              <a:gd name="connsiteX38" fmla="*/ 420298 w 1676530"/>
              <a:gd name="connsiteY38" fmla="*/ 1777525 h 1811708"/>
              <a:gd name="connsiteX39" fmla="*/ 471572 w 1676530"/>
              <a:gd name="connsiteY39" fmla="*/ 1786071 h 1811708"/>
              <a:gd name="connsiteX40" fmla="*/ 565576 w 1676530"/>
              <a:gd name="connsiteY40" fmla="*/ 1803162 h 1811708"/>
              <a:gd name="connsiteX41" fmla="*/ 659580 w 1676530"/>
              <a:gd name="connsiteY41" fmla="*/ 1811708 h 1811708"/>
              <a:gd name="connsiteX42" fmla="*/ 950137 w 1676530"/>
              <a:gd name="connsiteY42" fmla="*/ 1803162 h 1811708"/>
              <a:gd name="connsiteX43" fmla="*/ 1052687 w 1676530"/>
              <a:gd name="connsiteY43" fmla="*/ 1751888 h 1811708"/>
              <a:gd name="connsiteX44" fmla="*/ 1078324 w 1676530"/>
              <a:gd name="connsiteY44" fmla="*/ 1734796 h 1811708"/>
              <a:gd name="connsiteX45" fmla="*/ 1129599 w 1676530"/>
              <a:gd name="connsiteY45" fmla="*/ 1700613 h 1811708"/>
              <a:gd name="connsiteX46" fmla="*/ 1155236 w 1676530"/>
              <a:gd name="connsiteY46" fmla="*/ 1674975 h 1811708"/>
              <a:gd name="connsiteX47" fmla="*/ 1232148 w 1676530"/>
              <a:gd name="connsiteY47" fmla="*/ 1632246 h 1811708"/>
              <a:gd name="connsiteX48" fmla="*/ 1257786 w 1676530"/>
              <a:gd name="connsiteY48" fmla="*/ 1615155 h 1811708"/>
              <a:gd name="connsiteX49" fmla="*/ 1291969 w 1676530"/>
              <a:gd name="connsiteY49" fmla="*/ 1598063 h 1811708"/>
              <a:gd name="connsiteX50" fmla="*/ 1343244 w 1676530"/>
              <a:gd name="connsiteY50" fmla="*/ 1546789 h 1811708"/>
              <a:gd name="connsiteX51" fmla="*/ 1420156 w 1676530"/>
              <a:gd name="connsiteY51" fmla="*/ 1452785 h 1811708"/>
              <a:gd name="connsiteX52" fmla="*/ 1454339 w 1676530"/>
              <a:gd name="connsiteY52" fmla="*/ 1418602 h 1811708"/>
              <a:gd name="connsiteX53" fmla="*/ 1556888 w 1676530"/>
              <a:gd name="connsiteY53" fmla="*/ 1333144 h 1811708"/>
              <a:gd name="connsiteX54" fmla="*/ 1582526 w 1676530"/>
              <a:gd name="connsiteY54" fmla="*/ 1281869 h 1811708"/>
              <a:gd name="connsiteX55" fmla="*/ 1616709 w 1676530"/>
              <a:gd name="connsiteY55" fmla="*/ 1213503 h 1811708"/>
              <a:gd name="connsiteX56" fmla="*/ 1625255 w 1676530"/>
              <a:gd name="connsiteY56" fmla="*/ 1170774 h 1811708"/>
              <a:gd name="connsiteX57" fmla="*/ 1633801 w 1676530"/>
              <a:gd name="connsiteY57" fmla="*/ 1051132 h 1811708"/>
              <a:gd name="connsiteX58" fmla="*/ 1650892 w 1676530"/>
              <a:gd name="connsiteY58" fmla="*/ 982766 h 1811708"/>
              <a:gd name="connsiteX59" fmla="*/ 1659438 w 1676530"/>
              <a:gd name="connsiteY59" fmla="*/ 940037 h 1811708"/>
              <a:gd name="connsiteX60" fmla="*/ 1676530 w 1676530"/>
              <a:gd name="connsiteY60" fmla="*/ 871671 h 1811708"/>
              <a:gd name="connsiteX61" fmla="*/ 1667984 w 1676530"/>
              <a:gd name="connsiteY61" fmla="*/ 444381 h 1811708"/>
              <a:gd name="connsiteX62" fmla="*/ 1659438 w 1676530"/>
              <a:gd name="connsiteY62" fmla="*/ 376015 h 1811708"/>
              <a:gd name="connsiteX63" fmla="*/ 1650892 w 1676530"/>
              <a:gd name="connsiteY63" fmla="*/ 282011 h 1811708"/>
              <a:gd name="connsiteX64" fmla="*/ 1642346 w 1676530"/>
              <a:gd name="connsiteY64" fmla="*/ 256374 h 1811708"/>
              <a:gd name="connsiteX65" fmla="*/ 1556888 w 1676530"/>
              <a:gd name="connsiteY65" fmla="*/ 247828 h 1811708"/>
              <a:gd name="connsiteX66" fmla="*/ 1548343 w 1676530"/>
              <a:gd name="connsiteY66" fmla="*/ 213645 h 1811708"/>
              <a:gd name="connsiteX67" fmla="*/ 1522705 w 1676530"/>
              <a:gd name="connsiteY67" fmla="*/ 205099 h 1811708"/>
              <a:gd name="connsiteX68" fmla="*/ 1497068 w 1676530"/>
              <a:gd name="connsiteY68" fmla="*/ 188007 h 1811708"/>
              <a:gd name="connsiteX69" fmla="*/ 1497068 w 1676530"/>
              <a:gd name="connsiteY69" fmla="*/ 247828 h 1811708"/>
              <a:gd name="connsiteX70" fmla="*/ 1548343 w 1676530"/>
              <a:gd name="connsiteY70" fmla="*/ 264919 h 1811708"/>
              <a:gd name="connsiteX71" fmla="*/ 1565434 w 1676530"/>
              <a:gd name="connsiteY71" fmla="*/ 290557 h 1811708"/>
              <a:gd name="connsiteX72" fmla="*/ 1539797 w 1676530"/>
              <a:gd name="connsiteY72" fmla="*/ 230736 h 1811708"/>
              <a:gd name="connsiteX73" fmla="*/ 1514159 w 1676530"/>
              <a:gd name="connsiteY73" fmla="*/ 222190 h 1811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1676530" h="1811708">
                <a:moveTo>
                  <a:pt x="1582526" y="316194"/>
                </a:moveTo>
                <a:cubicBezTo>
                  <a:pt x="1477430" y="184823"/>
                  <a:pt x="1645893" y="388107"/>
                  <a:pt x="1479976" y="222190"/>
                </a:cubicBezTo>
                <a:cubicBezTo>
                  <a:pt x="1471430" y="213644"/>
                  <a:pt x="1464395" y="203257"/>
                  <a:pt x="1454339" y="196553"/>
                </a:cubicBezTo>
                <a:cubicBezTo>
                  <a:pt x="1446844" y="191556"/>
                  <a:pt x="1436981" y="191555"/>
                  <a:pt x="1428701" y="188007"/>
                </a:cubicBezTo>
                <a:cubicBezTo>
                  <a:pt x="1416992" y="182989"/>
                  <a:pt x="1405118" y="177982"/>
                  <a:pt x="1394518" y="170916"/>
                </a:cubicBezTo>
                <a:cubicBezTo>
                  <a:pt x="1326009" y="125243"/>
                  <a:pt x="1380179" y="143829"/>
                  <a:pt x="1317606" y="128187"/>
                </a:cubicBezTo>
                <a:cubicBezTo>
                  <a:pt x="1288202" y="108584"/>
                  <a:pt x="1288068" y="105951"/>
                  <a:pt x="1249240" y="94004"/>
                </a:cubicBezTo>
                <a:cubicBezTo>
                  <a:pt x="1226788" y="87096"/>
                  <a:pt x="1180873" y="76912"/>
                  <a:pt x="1180873" y="76912"/>
                </a:cubicBezTo>
                <a:cubicBezTo>
                  <a:pt x="1169479" y="71215"/>
                  <a:pt x="1158399" y="64838"/>
                  <a:pt x="1146690" y="59820"/>
                </a:cubicBezTo>
                <a:cubicBezTo>
                  <a:pt x="1131322" y="53234"/>
                  <a:pt x="1101874" y="46063"/>
                  <a:pt x="1086870" y="42729"/>
                </a:cubicBezTo>
                <a:cubicBezTo>
                  <a:pt x="1072691" y="39578"/>
                  <a:pt x="1058232" y="37706"/>
                  <a:pt x="1044141" y="34183"/>
                </a:cubicBezTo>
                <a:cubicBezTo>
                  <a:pt x="1035402" y="31998"/>
                  <a:pt x="1027297" y="27591"/>
                  <a:pt x="1018503" y="25637"/>
                </a:cubicBezTo>
                <a:cubicBezTo>
                  <a:pt x="1001589" y="21878"/>
                  <a:pt x="984220" y="20489"/>
                  <a:pt x="967229" y="17091"/>
                </a:cubicBezTo>
                <a:cubicBezTo>
                  <a:pt x="940393" y="11724"/>
                  <a:pt x="931850" y="8148"/>
                  <a:pt x="907408" y="0"/>
                </a:cubicBezTo>
                <a:lnTo>
                  <a:pt x="420298" y="8546"/>
                </a:lnTo>
                <a:cubicBezTo>
                  <a:pt x="411295" y="8846"/>
                  <a:pt x="403546" y="15610"/>
                  <a:pt x="394660" y="17091"/>
                </a:cubicBezTo>
                <a:cubicBezTo>
                  <a:pt x="369216" y="21332"/>
                  <a:pt x="343385" y="22788"/>
                  <a:pt x="317748" y="25637"/>
                </a:cubicBezTo>
                <a:cubicBezTo>
                  <a:pt x="241325" y="63849"/>
                  <a:pt x="273553" y="51763"/>
                  <a:pt x="223744" y="68366"/>
                </a:cubicBezTo>
                <a:cubicBezTo>
                  <a:pt x="206653" y="85458"/>
                  <a:pt x="192582" y="106234"/>
                  <a:pt x="172470" y="119641"/>
                </a:cubicBezTo>
                <a:cubicBezTo>
                  <a:pt x="146094" y="137224"/>
                  <a:pt x="143130" y="136778"/>
                  <a:pt x="121195" y="162370"/>
                </a:cubicBezTo>
                <a:cubicBezTo>
                  <a:pt x="76503" y="214512"/>
                  <a:pt x="112135" y="176866"/>
                  <a:pt x="78466" y="230736"/>
                </a:cubicBezTo>
                <a:cubicBezTo>
                  <a:pt x="70917" y="242814"/>
                  <a:pt x="61375" y="253525"/>
                  <a:pt x="52829" y="264919"/>
                </a:cubicBezTo>
                <a:cubicBezTo>
                  <a:pt x="49980" y="296254"/>
                  <a:pt x="48733" y="327775"/>
                  <a:pt x="44283" y="358923"/>
                </a:cubicBezTo>
                <a:cubicBezTo>
                  <a:pt x="43009" y="367841"/>
                  <a:pt x="37348" y="375698"/>
                  <a:pt x="35737" y="384561"/>
                </a:cubicBezTo>
                <a:cubicBezTo>
                  <a:pt x="31629" y="407157"/>
                  <a:pt x="29476" y="430075"/>
                  <a:pt x="27191" y="452927"/>
                </a:cubicBezTo>
                <a:cubicBezTo>
                  <a:pt x="14495" y="579879"/>
                  <a:pt x="28050" y="517850"/>
                  <a:pt x="10100" y="589660"/>
                </a:cubicBezTo>
                <a:cubicBezTo>
                  <a:pt x="20" y="871882"/>
                  <a:pt x="-6380" y="926619"/>
                  <a:pt x="10100" y="1256232"/>
                </a:cubicBezTo>
                <a:cubicBezTo>
                  <a:pt x="11551" y="1285246"/>
                  <a:pt x="20145" y="1313507"/>
                  <a:pt x="27191" y="1341689"/>
                </a:cubicBezTo>
                <a:cubicBezTo>
                  <a:pt x="30040" y="1353084"/>
                  <a:pt x="31613" y="1364876"/>
                  <a:pt x="35737" y="1375873"/>
                </a:cubicBezTo>
                <a:cubicBezTo>
                  <a:pt x="40210" y="1387801"/>
                  <a:pt x="47132" y="1398662"/>
                  <a:pt x="52829" y="1410056"/>
                </a:cubicBezTo>
                <a:cubicBezTo>
                  <a:pt x="79533" y="1516880"/>
                  <a:pt x="45408" y="1384086"/>
                  <a:pt x="69920" y="1469876"/>
                </a:cubicBezTo>
                <a:cubicBezTo>
                  <a:pt x="73147" y="1481169"/>
                  <a:pt x="73839" y="1493264"/>
                  <a:pt x="78466" y="1504060"/>
                </a:cubicBezTo>
                <a:cubicBezTo>
                  <a:pt x="82512" y="1513500"/>
                  <a:pt x="89861" y="1521151"/>
                  <a:pt x="95558" y="1529697"/>
                </a:cubicBezTo>
                <a:cubicBezTo>
                  <a:pt x="98406" y="1541091"/>
                  <a:pt x="98850" y="1553375"/>
                  <a:pt x="104103" y="1563880"/>
                </a:cubicBezTo>
                <a:cubicBezTo>
                  <a:pt x="129015" y="1613704"/>
                  <a:pt x="157964" y="1634831"/>
                  <a:pt x="198107" y="1674975"/>
                </a:cubicBezTo>
                <a:cubicBezTo>
                  <a:pt x="246707" y="1723575"/>
                  <a:pt x="199911" y="1684424"/>
                  <a:pt x="249382" y="1709159"/>
                </a:cubicBezTo>
                <a:cubicBezTo>
                  <a:pt x="258568" y="1713752"/>
                  <a:pt x="265833" y="1721657"/>
                  <a:pt x="275019" y="1726250"/>
                </a:cubicBezTo>
                <a:cubicBezTo>
                  <a:pt x="308052" y="1742766"/>
                  <a:pt x="313801" y="1740794"/>
                  <a:pt x="343386" y="1751888"/>
                </a:cubicBezTo>
                <a:cubicBezTo>
                  <a:pt x="386370" y="1768007"/>
                  <a:pt x="379387" y="1769343"/>
                  <a:pt x="420298" y="1777525"/>
                </a:cubicBezTo>
                <a:cubicBezTo>
                  <a:pt x="437289" y="1780923"/>
                  <a:pt x="454581" y="1782673"/>
                  <a:pt x="471572" y="1786071"/>
                </a:cubicBezTo>
                <a:cubicBezTo>
                  <a:pt x="540638" y="1799884"/>
                  <a:pt x="467821" y="1792301"/>
                  <a:pt x="565576" y="1803162"/>
                </a:cubicBezTo>
                <a:cubicBezTo>
                  <a:pt x="596847" y="1806636"/>
                  <a:pt x="628245" y="1808859"/>
                  <a:pt x="659580" y="1811708"/>
                </a:cubicBezTo>
                <a:cubicBezTo>
                  <a:pt x="756432" y="1808859"/>
                  <a:pt x="853514" y="1810409"/>
                  <a:pt x="950137" y="1803162"/>
                </a:cubicBezTo>
                <a:cubicBezTo>
                  <a:pt x="990004" y="1800172"/>
                  <a:pt x="1021648" y="1772581"/>
                  <a:pt x="1052687" y="1751888"/>
                </a:cubicBezTo>
                <a:cubicBezTo>
                  <a:pt x="1061233" y="1746191"/>
                  <a:pt x="1071061" y="1742059"/>
                  <a:pt x="1078324" y="1734796"/>
                </a:cubicBezTo>
                <a:cubicBezTo>
                  <a:pt x="1110331" y="1702789"/>
                  <a:pt x="1092496" y="1712981"/>
                  <a:pt x="1129599" y="1700613"/>
                </a:cubicBezTo>
                <a:cubicBezTo>
                  <a:pt x="1138145" y="1692067"/>
                  <a:pt x="1145568" y="1682226"/>
                  <a:pt x="1155236" y="1674975"/>
                </a:cubicBezTo>
                <a:cubicBezTo>
                  <a:pt x="1189385" y="1649363"/>
                  <a:pt x="1198068" y="1651720"/>
                  <a:pt x="1232148" y="1632246"/>
                </a:cubicBezTo>
                <a:cubicBezTo>
                  <a:pt x="1241066" y="1627150"/>
                  <a:pt x="1248868" y="1620251"/>
                  <a:pt x="1257786" y="1615155"/>
                </a:cubicBezTo>
                <a:cubicBezTo>
                  <a:pt x="1268847" y="1608835"/>
                  <a:pt x="1282021" y="1606021"/>
                  <a:pt x="1291969" y="1598063"/>
                </a:cubicBezTo>
                <a:cubicBezTo>
                  <a:pt x="1310843" y="1582964"/>
                  <a:pt x="1343244" y="1546789"/>
                  <a:pt x="1343244" y="1546789"/>
                </a:cubicBezTo>
                <a:cubicBezTo>
                  <a:pt x="1372946" y="1487382"/>
                  <a:pt x="1351326" y="1521614"/>
                  <a:pt x="1420156" y="1452785"/>
                </a:cubicBezTo>
                <a:cubicBezTo>
                  <a:pt x="1431550" y="1441391"/>
                  <a:pt x="1439926" y="1425809"/>
                  <a:pt x="1454339" y="1418602"/>
                </a:cubicBezTo>
                <a:cubicBezTo>
                  <a:pt x="1502055" y="1394743"/>
                  <a:pt x="1518202" y="1391174"/>
                  <a:pt x="1556888" y="1333144"/>
                </a:cubicBezTo>
                <a:cubicBezTo>
                  <a:pt x="1594344" y="1276960"/>
                  <a:pt x="1557254" y="1337466"/>
                  <a:pt x="1582526" y="1281869"/>
                </a:cubicBezTo>
                <a:cubicBezTo>
                  <a:pt x="1593069" y="1258674"/>
                  <a:pt x="1616709" y="1213503"/>
                  <a:pt x="1616709" y="1213503"/>
                </a:cubicBezTo>
                <a:cubicBezTo>
                  <a:pt x="1619558" y="1199260"/>
                  <a:pt x="1623734" y="1185219"/>
                  <a:pt x="1625255" y="1170774"/>
                </a:cubicBezTo>
                <a:cubicBezTo>
                  <a:pt x="1629441" y="1131011"/>
                  <a:pt x="1628399" y="1090748"/>
                  <a:pt x="1633801" y="1051132"/>
                </a:cubicBezTo>
                <a:cubicBezTo>
                  <a:pt x="1636975" y="1027857"/>
                  <a:pt x="1646285" y="1005800"/>
                  <a:pt x="1650892" y="982766"/>
                </a:cubicBezTo>
                <a:cubicBezTo>
                  <a:pt x="1653741" y="968523"/>
                  <a:pt x="1656172" y="954190"/>
                  <a:pt x="1659438" y="940037"/>
                </a:cubicBezTo>
                <a:cubicBezTo>
                  <a:pt x="1664720" y="917149"/>
                  <a:pt x="1676530" y="871671"/>
                  <a:pt x="1676530" y="871671"/>
                </a:cubicBezTo>
                <a:cubicBezTo>
                  <a:pt x="1673681" y="729241"/>
                  <a:pt x="1672894" y="586755"/>
                  <a:pt x="1667984" y="444381"/>
                </a:cubicBezTo>
                <a:cubicBezTo>
                  <a:pt x="1667193" y="421429"/>
                  <a:pt x="1661842" y="398855"/>
                  <a:pt x="1659438" y="376015"/>
                </a:cubicBezTo>
                <a:cubicBezTo>
                  <a:pt x="1656144" y="344724"/>
                  <a:pt x="1655342" y="313159"/>
                  <a:pt x="1650892" y="282011"/>
                </a:cubicBezTo>
                <a:cubicBezTo>
                  <a:pt x="1649618" y="273094"/>
                  <a:pt x="1650812" y="259452"/>
                  <a:pt x="1642346" y="256374"/>
                </a:cubicBezTo>
                <a:cubicBezTo>
                  <a:pt x="1615441" y="246591"/>
                  <a:pt x="1585374" y="250677"/>
                  <a:pt x="1556888" y="247828"/>
                </a:cubicBezTo>
                <a:cubicBezTo>
                  <a:pt x="1554040" y="236434"/>
                  <a:pt x="1555680" y="222816"/>
                  <a:pt x="1548343" y="213645"/>
                </a:cubicBezTo>
                <a:cubicBezTo>
                  <a:pt x="1542716" y="206611"/>
                  <a:pt x="1530762" y="209128"/>
                  <a:pt x="1522705" y="205099"/>
                </a:cubicBezTo>
                <a:cubicBezTo>
                  <a:pt x="1513519" y="200506"/>
                  <a:pt x="1505614" y="193704"/>
                  <a:pt x="1497068" y="188007"/>
                </a:cubicBezTo>
                <a:cubicBezTo>
                  <a:pt x="1491514" y="204669"/>
                  <a:pt x="1477594" y="231136"/>
                  <a:pt x="1497068" y="247828"/>
                </a:cubicBezTo>
                <a:cubicBezTo>
                  <a:pt x="1510747" y="259553"/>
                  <a:pt x="1548343" y="264919"/>
                  <a:pt x="1548343" y="264919"/>
                </a:cubicBezTo>
                <a:cubicBezTo>
                  <a:pt x="1554040" y="273465"/>
                  <a:pt x="1558171" y="297820"/>
                  <a:pt x="1565434" y="290557"/>
                </a:cubicBezTo>
                <a:cubicBezTo>
                  <a:pt x="1575239" y="280752"/>
                  <a:pt x="1545176" y="236115"/>
                  <a:pt x="1539797" y="230736"/>
                </a:cubicBezTo>
                <a:cubicBezTo>
                  <a:pt x="1511789" y="202728"/>
                  <a:pt x="1514159" y="205964"/>
                  <a:pt x="1514159" y="22219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99975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7">
            <a:extLst>
              <a:ext uri="{FF2B5EF4-FFF2-40B4-BE49-F238E27FC236}">
                <a16:creationId xmlns:a16="http://schemas.microsoft.com/office/drawing/2014/main" id="{058D1941-A9EE-4E1F-831F-9451A79AEBF1}"/>
              </a:ext>
            </a:extLst>
          </p:cNvPr>
          <p:cNvSpPr txBox="1">
            <a:spLocks/>
          </p:cNvSpPr>
          <p:nvPr/>
        </p:nvSpPr>
        <p:spPr>
          <a:xfrm>
            <a:off x="200113" y="836712"/>
            <a:ext cx="8784976" cy="1014682"/>
          </a:xfrm>
          <a:prstGeom prst="roundRect">
            <a:avLst/>
          </a:prstGeom>
          <a:solidFill>
            <a:schemeClr val="tx2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8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Jak właściwie podać źródła finansowania wydatków?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4C5A2E7-2FBD-4E93-8FA7-6B1292AE3A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2050838"/>
              </p:ext>
            </p:extLst>
          </p:nvPr>
        </p:nvGraphicFramePr>
        <p:xfrm>
          <a:off x="179512" y="2132856"/>
          <a:ext cx="8784976" cy="4473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81652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7">
            <a:extLst>
              <a:ext uri="{FF2B5EF4-FFF2-40B4-BE49-F238E27FC236}">
                <a16:creationId xmlns:a16="http://schemas.microsoft.com/office/drawing/2014/main" id="{444DC046-9E22-40B5-BBD8-C0B00AD6AC28}"/>
              </a:ext>
            </a:extLst>
          </p:cNvPr>
          <p:cNvSpPr txBox="1">
            <a:spLocks/>
          </p:cNvSpPr>
          <p:nvPr/>
        </p:nvSpPr>
        <p:spPr>
          <a:xfrm>
            <a:off x="143508" y="817067"/>
            <a:ext cx="8856984" cy="615353"/>
          </a:xfrm>
          <a:prstGeom prst="roundRect">
            <a:avLst/>
          </a:prstGeom>
          <a:solidFill>
            <a:schemeClr val="tx2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4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Moduły i bloki aplikacji SL2014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4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Jak powinienem wykazywać odsetki i kiedy je przekazać do IP?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E6EB5A5-79EF-4676-A115-4727ACDAD0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99934" y="1662794"/>
            <a:ext cx="7344131" cy="5085184"/>
          </a:xfrm>
          <a:prstGeom prst="rect">
            <a:avLst/>
          </a:prstGeom>
        </p:spPr>
      </p:pic>
      <p:sp>
        <p:nvSpPr>
          <p:cNvPr id="4" name="Objaśnienie liniowe 3 3">
            <a:extLst>
              <a:ext uri="{FF2B5EF4-FFF2-40B4-BE49-F238E27FC236}">
                <a16:creationId xmlns:a16="http://schemas.microsoft.com/office/drawing/2014/main" id="{DF9A189F-4303-452F-8610-1A1E4BB929EE}"/>
              </a:ext>
            </a:extLst>
          </p:cNvPr>
          <p:cNvSpPr/>
          <p:nvPr/>
        </p:nvSpPr>
        <p:spPr>
          <a:xfrm>
            <a:off x="1331640" y="4869160"/>
            <a:ext cx="5184576" cy="792088"/>
          </a:xfrm>
          <a:prstGeom prst="borderCallout3">
            <a:avLst>
              <a:gd name="adj1" fmla="val 17548"/>
              <a:gd name="adj2" fmla="val -1719"/>
              <a:gd name="adj3" fmla="val 18750"/>
              <a:gd name="adj4" fmla="val -16667"/>
              <a:gd name="adj5" fmla="val -7024"/>
              <a:gd name="adj6" fmla="val -16483"/>
              <a:gd name="adj7" fmla="val -8716"/>
              <a:gd name="adj8" fmla="val 109346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/>
              <a:t>Pole dotyczy zwrotu odsetek narosłych w okresie sprawozdawczym. Beneficjent  zwraca odsetki  po otrzymaniu Informacji o zatwierdzeniu WoP, </a:t>
            </a:r>
            <a:r>
              <a:rPr lang="pl-PL" sz="1200" b="1" u="sng" dirty="0"/>
              <a:t>tym samym </a:t>
            </a:r>
            <a:br>
              <a:rPr lang="pl-PL" sz="1200" b="1" u="sng" dirty="0"/>
            </a:br>
            <a:r>
              <a:rPr lang="pl-PL" sz="1200" b="1" u="sng" dirty="0"/>
              <a:t>w tym polu co do zasady należy pozostawić wartość 0,00</a:t>
            </a:r>
          </a:p>
        </p:txBody>
      </p:sp>
      <p:sp>
        <p:nvSpPr>
          <p:cNvPr id="5" name="Objaśnienie liniowe 1 2">
            <a:extLst>
              <a:ext uri="{FF2B5EF4-FFF2-40B4-BE49-F238E27FC236}">
                <a16:creationId xmlns:a16="http://schemas.microsoft.com/office/drawing/2014/main" id="{DF6ADD1A-B618-4DD4-ACDC-BE65184368A1}"/>
              </a:ext>
            </a:extLst>
          </p:cNvPr>
          <p:cNvSpPr/>
          <p:nvPr/>
        </p:nvSpPr>
        <p:spPr>
          <a:xfrm>
            <a:off x="7094568" y="5013176"/>
            <a:ext cx="2051720" cy="832692"/>
          </a:xfrm>
          <a:prstGeom prst="borderCallout1">
            <a:avLst>
              <a:gd name="adj1" fmla="val 96578"/>
              <a:gd name="adj2" fmla="val -4439"/>
              <a:gd name="adj3" fmla="val -54885"/>
              <a:gd name="adj4" fmla="val -10640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/>
              <a:t>Wykazuję wartość odsetek narosłych </a:t>
            </a:r>
            <a:r>
              <a:rPr lang="pl-PL" sz="1200" b="1" u="sng" dirty="0"/>
              <a:t>wyłącznie </a:t>
            </a:r>
            <a:br>
              <a:rPr lang="pl-PL" sz="1200" b="1" u="sng" dirty="0"/>
            </a:br>
            <a:r>
              <a:rPr lang="pl-PL" sz="1200" b="1" u="sng" dirty="0"/>
              <a:t>w okresie sprawozdawczym  objętym wnioskiem</a:t>
            </a:r>
          </a:p>
        </p:txBody>
      </p:sp>
    </p:spTree>
    <p:extLst>
      <p:ext uri="{BB962C8B-B14F-4D97-AF65-F5344CB8AC3E}">
        <p14:creationId xmlns:p14="http://schemas.microsoft.com/office/powerpoint/2010/main" val="9390928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7">
            <a:extLst>
              <a:ext uri="{FF2B5EF4-FFF2-40B4-BE49-F238E27FC236}">
                <a16:creationId xmlns:a16="http://schemas.microsoft.com/office/drawing/2014/main" id="{370804FC-9819-4CB8-9435-20EEF6E4068B}"/>
              </a:ext>
            </a:extLst>
          </p:cNvPr>
          <p:cNvSpPr txBox="1">
            <a:spLocks/>
          </p:cNvSpPr>
          <p:nvPr/>
        </p:nvSpPr>
        <p:spPr>
          <a:xfrm>
            <a:off x="122901" y="908720"/>
            <a:ext cx="8784976" cy="936103"/>
          </a:xfrm>
          <a:prstGeom prst="roundRect">
            <a:avLst/>
          </a:prstGeom>
          <a:solidFill>
            <a:schemeClr val="tx2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2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Moduły i bloki aplikacji SL2014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2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Wniosek o płatność/Informacje/Oświadczenia</a:t>
            </a:r>
          </a:p>
        </p:txBody>
      </p:sp>
      <p:sp>
        <p:nvSpPr>
          <p:cNvPr id="3" name="Tytuł 7">
            <a:extLst>
              <a:ext uri="{FF2B5EF4-FFF2-40B4-BE49-F238E27FC236}">
                <a16:creationId xmlns:a16="http://schemas.microsoft.com/office/drawing/2014/main" id="{FAD05A4A-25D4-428C-B940-72D51E1FCBB7}"/>
              </a:ext>
            </a:extLst>
          </p:cNvPr>
          <p:cNvSpPr txBox="1">
            <a:spLocks/>
          </p:cNvSpPr>
          <p:nvPr/>
        </p:nvSpPr>
        <p:spPr>
          <a:xfrm>
            <a:off x="114019" y="2060848"/>
            <a:ext cx="8784976" cy="936103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8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Wskazuję miejsce przechowywania dokumentów wraz </a:t>
            </a:r>
            <a:br>
              <a:rPr lang="pl-PL" sz="28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</a:br>
            <a:r>
              <a:rPr lang="pl-PL" sz="28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z podaniem adresu – </a:t>
            </a:r>
            <a:r>
              <a:rPr lang="pl-PL" sz="2800" b="1" u="sng" dirty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ulica, kod pocztowy, miejscowość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A042648-A78E-4E27-8822-DAE2A96E61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4019" y="3232951"/>
            <a:ext cx="8814320" cy="323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1681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7">
            <a:extLst>
              <a:ext uri="{FF2B5EF4-FFF2-40B4-BE49-F238E27FC236}">
                <a16:creationId xmlns:a16="http://schemas.microsoft.com/office/drawing/2014/main" id="{3F7FA359-7F80-46AC-9C26-E5D32BB8BD8B}"/>
              </a:ext>
            </a:extLst>
          </p:cNvPr>
          <p:cNvSpPr txBox="1">
            <a:spLocks/>
          </p:cNvSpPr>
          <p:nvPr/>
        </p:nvSpPr>
        <p:spPr>
          <a:xfrm>
            <a:off x="125759" y="836712"/>
            <a:ext cx="8892481" cy="647486"/>
          </a:xfrm>
          <a:prstGeom prst="roundRect">
            <a:avLst/>
          </a:prstGeom>
          <a:solidFill>
            <a:schemeClr val="tx2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6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Moduły i bloki aplikacji SL2014 - Załączniki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32B2590-CBF7-4DDB-A2B1-D2D90F4CC0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6428262"/>
              </p:ext>
            </p:extLst>
          </p:nvPr>
        </p:nvGraphicFramePr>
        <p:xfrm>
          <a:off x="107504" y="1772816"/>
          <a:ext cx="885698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27975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7">
            <a:extLst>
              <a:ext uri="{FF2B5EF4-FFF2-40B4-BE49-F238E27FC236}">
                <a16:creationId xmlns:a16="http://schemas.microsoft.com/office/drawing/2014/main" id="{31A19CD8-B527-42CD-AF81-DA121D299546}"/>
              </a:ext>
            </a:extLst>
          </p:cNvPr>
          <p:cNvSpPr txBox="1">
            <a:spLocks/>
          </p:cNvSpPr>
          <p:nvPr/>
        </p:nvSpPr>
        <p:spPr>
          <a:xfrm>
            <a:off x="179512" y="836712"/>
            <a:ext cx="8784976" cy="936104"/>
          </a:xfrm>
          <a:prstGeom prst="roundRect">
            <a:avLst/>
          </a:prstGeom>
          <a:solidFill>
            <a:schemeClr val="tx2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8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Czy właściwie przygotowuję wniosek o płatność? </a:t>
            </a:r>
            <a:br>
              <a:rPr lang="pl-PL" sz="28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</a:br>
            <a:r>
              <a:rPr lang="pl-PL" sz="28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Zamówienia publiczne</a:t>
            </a:r>
            <a:endParaRPr kumimoji="0" lang="pl-PL" sz="2800" b="1" i="0" u="non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9DAE205-C0F5-4944-97AB-6BC1F5B60F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9703024"/>
              </p:ext>
            </p:extLst>
          </p:nvPr>
        </p:nvGraphicFramePr>
        <p:xfrm>
          <a:off x="0" y="1988840"/>
          <a:ext cx="8964307" cy="47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17417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DA8BB844-4C77-45AD-8E05-241F4932E484}"/>
              </a:ext>
            </a:extLst>
          </p:cNvPr>
          <p:cNvSpPr/>
          <p:nvPr/>
        </p:nvSpPr>
        <p:spPr>
          <a:xfrm>
            <a:off x="457200" y="474386"/>
            <a:ext cx="8229600" cy="1143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lIns="91440" tIns="45720" rIns="91440" bIns="45720" numCol="1" spcCol="1270" rtlCol="0" anchor="ctr" anchorCtr="0">
            <a:normAutofit/>
          </a:bodyPr>
          <a:lstStyle/>
          <a:p>
            <a:pPr lvl="0" algn="ctr">
              <a:spcBef>
                <a:spcPct val="0"/>
              </a:spcBef>
              <a:spcAft>
                <a:spcPct val="35000"/>
              </a:spcAft>
            </a:pPr>
            <a:r>
              <a:rPr lang="pl-PL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Lista lektur obowiązkowych: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15497B8-6093-4899-8CA7-2095726FB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44824"/>
            <a:ext cx="3017308" cy="4525963"/>
          </a:xfrm>
          <a:prstGeom prst="rect">
            <a:avLst/>
          </a:prstGeom>
          <a:noFill/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D8537152-DEE0-4174-B42A-9B560C59A0E6}"/>
              </a:ext>
            </a:extLst>
          </p:cNvPr>
          <p:cNvSpPr/>
          <p:nvPr/>
        </p:nvSpPr>
        <p:spPr>
          <a:xfrm>
            <a:off x="3851920" y="1616224"/>
            <a:ext cx="4968552" cy="498316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lIns="91440" tIns="45720" rIns="91440" bIns="45720" numCol="1" spcCol="1270" rtlCol="0" anchorCtr="0">
            <a:normAutofit lnSpcReduction="10000"/>
          </a:bodyPr>
          <a:lstStyle/>
          <a:p>
            <a:pPr marL="228600" lvl="1" indent="-228600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Font typeface="Arial" panose="020B0604020202020204" pitchFamily="34" charset="0"/>
              <a:buChar char="••"/>
            </a:pPr>
            <a:r>
              <a:rPr lang="pl-PL" sz="2400" b="1" i="1" dirty="0">
                <a:solidFill>
                  <a:srgbClr val="C00000"/>
                </a:solidFill>
              </a:rPr>
              <a:t>Umowa o dofinansowanie</a:t>
            </a:r>
          </a:p>
          <a:p>
            <a:pPr marL="228600" lvl="1" indent="-228600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Font typeface="Arial" panose="020B0604020202020204" pitchFamily="34" charset="0"/>
              <a:buChar char="••"/>
            </a:pPr>
            <a:r>
              <a:rPr lang="pl-PL" sz="2400" b="1" i="1" dirty="0">
                <a:solidFill>
                  <a:srgbClr val="C00000"/>
                </a:solidFill>
              </a:rPr>
              <a:t>Wytyczne w zakresie kwalifikowalności wydatków w ramach Europejskiego Funduszu Rozwoju Regionalnego, Europejskiego Funduszu Społecznego oraz Funduszu Spójności na lata 2014-2020</a:t>
            </a:r>
          </a:p>
          <a:p>
            <a:pPr marL="228600" lvl="1" indent="-228600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Font typeface="Arial" panose="020B0604020202020204" pitchFamily="34" charset="0"/>
              <a:buChar char="••"/>
            </a:pPr>
            <a:r>
              <a:rPr lang="pl-PL" sz="2400" b="1" i="1" dirty="0">
                <a:solidFill>
                  <a:srgbClr val="C00000"/>
                </a:solidFill>
              </a:rPr>
              <a:t>Zalecenia w zakresie wzoru wniosku o płatność beneficjenta w ramach Programu Operacyjnego Infrastruktura i Środowisko 2014-2020</a:t>
            </a:r>
          </a:p>
          <a:p>
            <a:pPr marL="228600" lvl="1" indent="-228600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Font typeface="Arial" panose="020B0604020202020204" pitchFamily="34" charset="0"/>
              <a:buChar char="••"/>
            </a:pPr>
            <a:r>
              <a:rPr lang="pl-PL" sz="2400" b="1" i="1" dirty="0">
                <a:solidFill>
                  <a:srgbClr val="C00000"/>
                </a:solidFill>
              </a:rPr>
              <a:t>Podręcznik Beneficjenta SL2014</a:t>
            </a:r>
          </a:p>
          <a:p>
            <a:pPr marL="228600" lvl="1" indent="-228600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Font typeface="Arial" panose="020B0604020202020204" pitchFamily="34" charset="0"/>
              <a:buChar char="••"/>
            </a:pPr>
            <a:endParaRPr lang="pl-PL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1317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7">
            <a:extLst>
              <a:ext uri="{FF2B5EF4-FFF2-40B4-BE49-F238E27FC236}">
                <a16:creationId xmlns:a16="http://schemas.microsoft.com/office/drawing/2014/main" id="{E7CC8969-604E-40F9-822C-1EE282215C43}"/>
              </a:ext>
            </a:extLst>
          </p:cNvPr>
          <p:cNvSpPr txBox="1">
            <a:spLocks/>
          </p:cNvSpPr>
          <p:nvPr/>
        </p:nvSpPr>
        <p:spPr>
          <a:xfrm>
            <a:off x="179512" y="764704"/>
            <a:ext cx="8784976" cy="720080"/>
          </a:xfrm>
          <a:prstGeom prst="roundRect">
            <a:avLst/>
          </a:prstGeom>
          <a:solidFill>
            <a:schemeClr val="tx2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6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JAK TO WYGLĄDA W SL2014?</a:t>
            </a:r>
            <a:endParaRPr kumimoji="0" lang="pl-PL" sz="3600" b="1" i="0" u="non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C0CB0F0-0DDE-447A-A45A-96D1FDD3B6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81" y="1700808"/>
            <a:ext cx="8964487" cy="4869160"/>
          </a:xfrm>
          <a:prstGeom prst="rect">
            <a:avLst/>
          </a:prstGeom>
        </p:spPr>
      </p:pic>
      <p:sp>
        <p:nvSpPr>
          <p:cNvPr id="4" name="Objaśnienie liniowe 3 11">
            <a:extLst>
              <a:ext uri="{FF2B5EF4-FFF2-40B4-BE49-F238E27FC236}">
                <a16:creationId xmlns:a16="http://schemas.microsoft.com/office/drawing/2014/main" id="{555251A3-79DC-461D-95FB-AD376684A0C8}"/>
              </a:ext>
            </a:extLst>
          </p:cNvPr>
          <p:cNvSpPr/>
          <p:nvPr/>
        </p:nvSpPr>
        <p:spPr>
          <a:xfrm>
            <a:off x="428303" y="3045742"/>
            <a:ext cx="1405609" cy="1476744"/>
          </a:xfrm>
          <a:prstGeom prst="borderCallout3">
            <a:avLst>
              <a:gd name="adj1" fmla="val 36810"/>
              <a:gd name="adj2" fmla="val -3424"/>
              <a:gd name="adj3" fmla="val 18750"/>
              <a:gd name="adj4" fmla="val -16667"/>
              <a:gd name="adj5" fmla="val 112238"/>
              <a:gd name="adj6" fmla="val -23330"/>
              <a:gd name="adj7" fmla="val 113411"/>
              <a:gd name="adj8" fmla="val 163184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1200" dirty="0"/>
              <a:t>„Informacja </a:t>
            </a:r>
            <a:br>
              <a:rPr lang="pl-PL" sz="1200" dirty="0"/>
            </a:br>
            <a:r>
              <a:rPr lang="pl-PL" sz="1200" dirty="0"/>
              <a:t>o kontrakcie” jest widoczna </a:t>
            </a:r>
            <a:br>
              <a:rPr lang="pl-PL" sz="1200" dirty="0"/>
            </a:br>
            <a:r>
              <a:rPr lang="pl-PL" sz="1200" dirty="0"/>
              <a:t>po uprzednim przekazaniu do IP-MZ „Informacji </a:t>
            </a:r>
            <a:br>
              <a:rPr lang="pl-PL" sz="1200" dirty="0"/>
            </a:br>
            <a:r>
              <a:rPr lang="pl-PL" sz="1200" dirty="0"/>
              <a:t>o zamówieniu”  </a:t>
            </a:r>
          </a:p>
        </p:txBody>
      </p:sp>
      <p:sp>
        <p:nvSpPr>
          <p:cNvPr id="5" name="Objaśnienie liniowe 2 (brak obramowania) 3">
            <a:extLst>
              <a:ext uri="{FF2B5EF4-FFF2-40B4-BE49-F238E27FC236}">
                <a16:creationId xmlns:a16="http://schemas.microsoft.com/office/drawing/2014/main" id="{03A41965-2301-4224-AE84-3AD8806599FA}"/>
              </a:ext>
            </a:extLst>
          </p:cNvPr>
          <p:cNvSpPr/>
          <p:nvPr/>
        </p:nvSpPr>
        <p:spPr>
          <a:xfrm>
            <a:off x="7297959" y="2955849"/>
            <a:ext cx="1666528" cy="887314"/>
          </a:xfrm>
          <a:prstGeom prst="callout2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/>
              <a:t>W części „Informacje </a:t>
            </a:r>
            <a:br>
              <a:rPr lang="pl-PL" sz="1200" dirty="0"/>
            </a:br>
            <a:r>
              <a:rPr lang="pl-PL" sz="1200" dirty="0"/>
              <a:t>o zamówieniu” </a:t>
            </a:r>
            <a:br>
              <a:rPr lang="pl-PL" sz="1200" dirty="0"/>
            </a:br>
            <a:r>
              <a:rPr lang="pl-PL" sz="1200" dirty="0"/>
              <a:t>nie umieszczam dokumentów </a:t>
            </a:r>
          </a:p>
        </p:txBody>
      </p:sp>
      <p:sp>
        <p:nvSpPr>
          <p:cNvPr id="6" name="Objaśnienie liniowe 1 8">
            <a:extLst>
              <a:ext uri="{FF2B5EF4-FFF2-40B4-BE49-F238E27FC236}">
                <a16:creationId xmlns:a16="http://schemas.microsoft.com/office/drawing/2014/main" id="{44F7E7AA-F0C7-418C-A1B4-CBC1D162C00E}"/>
              </a:ext>
            </a:extLst>
          </p:cNvPr>
          <p:cNvSpPr/>
          <p:nvPr/>
        </p:nvSpPr>
        <p:spPr>
          <a:xfrm>
            <a:off x="7092280" y="5100625"/>
            <a:ext cx="1800200" cy="828672"/>
          </a:xfrm>
          <a:prstGeom prst="borderCallout1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/>
              <a:t>W części „Informacje </a:t>
            </a:r>
            <a:br>
              <a:rPr lang="pl-PL" sz="1200" dirty="0"/>
            </a:br>
            <a:r>
              <a:rPr lang="pl-PL" sz="1200" dirty="0"/>
              <a:t>o kontrakcie” umieszczam umowę </a:t>
            </a:r>
            <a:r>
              <a:rPr lang="pl-PL" sz="1200" u="sng" dirty="0"/>
              <a:t>oraz wszystkie aneksy</a:t>
            </a:r>
          </a:p>
        </p:txBody>
      </p:sp>
    </p:spTree>
    <p:extLst>
      <p:ext uri="{BB962C8B-B14F-4D97-AF65-F5344CB8AC3E}">
        <p14:creationId xmlns:p14="http://schemas.microsoft.com/office/powerpoint/2010/main" val="10465256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7">
            <a:extLst>
              <a:ext uri="{FF2B5EF4-FFF2-40B4-BE49-F238E27FC236}">
                <a16:creationId xmlns:a16="http://schemas.microsoft.com/office/drawing/2014/main" id="{B4C70303-7461-476B-82BF-8B779EF7CBF3}"/>
              </a:ext>
            </a:extLst>
          </p:cNvPr>
          <p:cNvSpPr txBox="1">
            <a:spLocks/>
          </p:cNvSpPr>
          <p:nvPr/>
        </p:nvSpPr>
        <p:spPr>
          <a:xfrm>
            <a:off x="179512" y="1052736"/>
            <a:ext cx="8784976" cy="936104"/>
          </a:xfrm>
          <a:prstGeom prst="roundRect">
            <a:avLst/>
          </a:prstGeom>
          <a:solidFill>
            <a:schemeClr val="tx2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8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Moduły i bloki aplikacji SL2014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8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Baza personelu</a:t>
            </a:r>
            <a:endParaRPr kumimoji="0" lang="pl-PL" sz="2800" b="1" i="0" u="non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A749B2B-8644-4DA4-BDBD-FFFD3FB4D2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6053542"/>
              </p:ext>
            </p:extLst>
          </p:nvPr>
        </p:nvGraphicFramePr>
        <p:xfrm>
          <a:off x="1336241" y="2420888"/>
          <a:ext cx="6471518" cy="3856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17483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7">
            <a:extLst>
              <a:ext uri="{FF2B5EF4-FFF2-40B4-BE49-F238E27FC236}">
                <a16:creationId xmlns:a16="http://schemas.microsoft.com/office/drawing/2014/main" id="{B2D8DEC6-BC5B-4BC8-82A4-BD52BA9293A3}"/>
              </a:ext>
            </a:extLst>
          </p:cNvPr>
          <p:cNvSpPr txBox="1">
            <a:spLocks/>
          </p:cNvSpPr>
          <p:nvPr/>
        </p:nvSpPr>
        <p:spPr>
          <a:xfrm>
            <a:off x="179512" y="908720"/>
            <a:ext cx="8784976" cy="727224"/>
          </a:xfrm>
          <a:prstGeom prst="roundRect">
            <a:avLst/>
          </a:prstGeom>
          <a:solidFill>
            <a:schemeClr val="tx2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6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JAK TO WYGLĄDA W SL2014?</a:t>
            </a:r>
            <a:endParaRPr kumimoji="0" lang="pl-PL" sz="3600" b="1" i="0" u="non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2E7D512-E25A-4227-997D-AB839005E0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79512" y="1927782"/>
            <a:ext cx="8893205" cy="4813586"/>
          </a:xfrm>
          <a:prstGeom prst="rect">
            <a:avLst/>
          </a:prstGeom>
        </p:spPr>
      </p:pic>
      <p:sp>
        <p:nvSpPr>
          <p:cNvPr id="4" name="Objaśnienie liniowe 1 2">
            <a:extLst>
              <a:ext uri="{FF2B5EF4-FFF2-40B4-BE49-F238E27FC236}">
                <a16:creationId xmlns:a16="http://schemas.microsoft.com/office/drawing/2014/main" id="{E234AF72-CBA0-4553-960D-7EDB361AE650}"/>
              </a:ext>
            </a:extLst>
          </p:cNvPr>
          <p:cNvSpPr/>
          <p:nvPr/>
        </p:nvSpPr>
        <p:spPr>
          <a:xfrm>
            <a:off x="4067944" y="2240436"/>
            <a:ext cx="2364325" cy="805518"/>
          </a:xfrm>
          <a:prstGeom prst="borderCallout1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/>
              <a:t>„Inicjuj dane” – informacje eksportowane na cały okres zaangażowania </a:t>
            </a:r>
          </a:p>
        </p:txBody>
      </p:sp>
    </p:spTree>
    <p:extLst>
      <p:ext uri="{BB962C8B-B14F-4D97-AF65-F5344CB8AC3E}">
        <p14:creationId xmlns:p14="http://schemas.microsoft.com/office/powerpoint/2010/main" val="20457557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7">
            <a:extLst>
              <a:ext uri="{FF2B5EF4-FFF2-40B4-BE49-F238E27FC236}">
                <a16:creationId xmlns:a16="http://schemas.microsoft.com/office/drawing/2014/main" id="{8EFE1E78-CDFC-4CFC-964F-70745D48165E}"/>
              </a:ext>
            </a:extLst>
          </p:cNvPr>
          <p:cNvSpPr txBox="1">
            <a:spLocks/>
          </p:cNvSpPr>
          <p:nvPr/>
        </p:nvSpPr>
        <p:spPr>
          <a:xfrm>
            <a:off x="116632" y="764704"/>
            <a:ext cx="8910736" cy="1008112"/>
          </a:xfrm>
          <a:prstGeom prst="roundRect">
            <a:avLst/>
          </a:prstGeom>
          <a:solidFill>
            <a:schemeClr val="tx2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6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JAK POWINIEN WYGLĄDAĆ OPIS DOKUMENTY KSIĘGOWEGO?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D202E99-6240-401B-AA0A-85FCC6F104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0272439"/>
              </p:ext>
            </p:extLst>
          </p:nvPr>
        </p:nvGraphicFramePr>
        <p:xfrm>
          <a:off x="269268" y="1988840"/>
          <a:ext cx="860546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23446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7">
            <a:extLst>
              <a:ext uri="{FF2B5EF4-FFF2-40B4-BE49-F238E27FC236}">
                <a16:creationId xmlns:a16="http://schemas.microsoft.com/office/drawing/2014/main" id="{5CD457B8-574D-4A02-9105-DA24C141D7D5}"/>
              </a:ext>
            </a:extLst>
          </p:cNvPr>
          <p:cNvSpPr txBox="1">
            <a:spLocks/>
          </p:cNvSpPr>
          <p:nvPr/>
        </p:nvSpPr>
        <p:spPr>
          <a:xfrm>
            <a:off x="179512" y="836712"/>
            <a:ext cx="8784976" cy="715218"/>
          </a:xfrm>
          <a:prstGeom prst="roundRect">
            <a:avLst/>
          </a:prstGeom>
          <a:solidFill>
            <a:schemeClr val="tx2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4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JAK POWINIEN WYGLĄDAĆ OPIS DOKUMENTY KSIĘGOWEGO?</a:t>
            </a:r>
            <a:endParaRPr kumimoji="0" lang="pl-PL" sz="2400" b="1" i="0" u="non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C350014-4EC8-4CF8-85D9-AE161B19BA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6530497"/>
              </p:ext>
            </p:extLst>
          </p:nvPr>
        </p:nvGraphicFramePr>
        <p:xfrm>
          <a:off x="143508" y="2060848"/>
          <a:ext cx="88569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05430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7">
            <a:extLst>
              <a:ext uri="{FF2B5EF4-FFF2-40B4-BE49-F238E27FC236}">
                <a16:creationId xmlns:a16="http://schemas.microsoft.com/office/drawing/2014/main" id="{61C88F25-2BB3-47A7-9407-F6F49655E284}"/>
              </a:ext>
            </a:extLst>
          </p:cNvPr>
          <p:cNvSpPr txBox="1">
            <a:spLocks/>
          </p:cNvSpPr>
          <p:nvPr/>
        </p:nvSpPr>
        <p:spPr>
          <a:xfrm>
            <a:off x="179512" y="770643"/>
            <a:ext cx="8784976" cy="715218"/>
          </a:xfrm>
          <a:prstGeom prst="roundRect">
            <a:avLst/>
          </a:prstGeom>
          <a:solidFill>
            <a:schemeClr val="tx2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4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JAK POWINIEN WYGLĄDAĆ OPIS DOKUMENTY KSIĘGOWEGO?</a:t>
            </a:r>
            <a:endParaRPr kumimoji="0" lang="pl-PL" sz="2400" b="1" i="0" u="non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10" name="Obraz 9" descr="Obraz zawierający tekst&#10;&#10;Opis wygenerowany automatycznie">
            <a:extLst>
              <a:ext uri="{FF2B5EF4-FFF2-40B4-BE49-F238E27FC236}">
                <a16:creationId xmlns:a16="http://schemas.microsoft.com/office/drawing/2014/main" id="{8BFF699D-9453-4694-89C5-FB573FAF0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46" y="1628800"/>
            <a:ext cx="7751308" cy="509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1759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7">
            <a:extLst>
              <a:ext uri="{FF2B5EF4-FFF2-40B4-BE49-F238E27FC236}">
                <a16:creationId xmlns:a16="http://schemas.microsoft.com/office/drawing/2014/main" id="{61C06BF9-E28A-4A02-BD23-F3B9473C7848}"/>
              </a:ext>
            </a:extLst>
          </p:cNvPr>
          <p:cNvSpPr txBox="1">
            <a:spLocks/>
          </p:cNvSpPr>
          <p:nvPr/>
        </p:nvSpPr>
        <p:spPr>
          <a:xfrm>
            <a:off x="179512" y="836712"/>
            <a:ext cx="8784976" cy="715218"/>
          </a:xfrm>
          <a:prstGeom prst="roundRect">
            <a:avLst/>
          </a:prstGeom>
          <a:solidFill>
            <a:schemeClr val="tx2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4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KOREKTA OPISU DOKUMENTU KSIĘGOWEGO</a:t>
            </a:r>
            <a:endParaRPr kumimoji="0" lang="pl-PL" sz="2400" b="1" i="0" u="non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8C7DE8-4C29-408D-A71D-B6E900C22F2E}"/>
              </a:ext>
            </a:extLst>
          </p:cNvPr>
          <p:cNvSpPr txBox="1">
            <a:spLocks/>
          </p:cNvSpPr>
          <p:nvPr/>
        </p:nvSpPr>
        <p:spPr>
          <a:xfrm>
            <a:off x="457200" y="2132856"/>
            <a:ext cx="8229600" cy="437927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pl-PL" sz="2800" dirty="0"/>
              <a:t>Jeżeli w wyniku działań kontrolnych, w tym weryfikacji wniosku o płatność, np. część wykazanego przez Beneficjenta wydatku zostanie uznana za niekwalifikowalną, </a:t>
            </a:r>
            <a:r>
              <a:rPr lang="pl-PL" sz="2800" b="1" u="sng" dirty="0"/>
              <a:t>należy dokonać korekty opisu dokumentu księgowego</a:t>
            </a:r>
            <a:r>
              <a:rPr lang="pl-PL" sz="2800" dirty="0"/>
              <a:t> (przede wszystkim w odniesieniu do wysokości wydatków kwalifikowalnych i VAT) i przekazać poprawiony opis do IP-MZ za pośrednictwem aplikacji SL2014.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l-PL" sz="2800" dirty="0"/>
              <a:t>Korekty należy dokonać zgodnie z Ustawą o rachunkowości art. 22 pkt. 3</a:t>
            </a:r>
          </a:p>
        </p:txBody>
      </p:sp>
    </p:spTree>
    <p:extLst>
      <p:ext uri="{BB962C8B-B14F-4D97-AF65-F5344CB8AC3E}">
        <p14:creationId xmlns:p14="http://schemas.microsoft.com/office/powerpoint/2010/main" val="8212686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132E3AD-0522-4AB6-B635-584213A5F9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4019624"/>
              </p:ext>
            </p:extLst>
          </p:nvPr>
        </p:nvGraphicFramePr>
        <p:xfrm>
          <a:off x="1043608" y="1196752"/>
          <a:ext cx="705678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55840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4">
            <a:extLst>
              <a:ext uri="{FF2B5EF4-FFF2-40B4-BE49-F238E27FC236}">
                <a16:creationId xmlns:a16="http://schemas.microsoft.com/office/drawing/2014/main" id="{CD3526CA-FD97-41B7-9C38-D5641D3ECFFA}"/>
              </a:ext>
            </a:extLst>
          </p:cNvPr>
          <p:cNvSpPr/>
          <p:nvPr/>
        </p:nvSpPr>
        <p:spPr>
          <a:xfrm>
            <a:off x="395536" y="2492896"/>
            <a:ext cx="8496944" cy="374441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l-PL" sz="2800" dirty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Trwałość projektu:</a:t>
            </a:r>
          </a:p>
          <a:p>
            <a:pPr lvl="0"/>
            <a:endParaRPr lang="pl-PL" sz="2800" dirty="0">
              <a:ln w="18415" cmpd="sng">
                <a:noFill/>
                <a:prstDash val="solid"/>
              </a:ln>
              <a:solidFill>
                <a:srgbClr val="FFFFFF"/>
              </a:solidFill>
            </a:endParaRPr>
          </a:p>
          <a:p>
            <a:pPr lvl="0"/>
            <a:r>
              <a:rPr lang="pl-PL" sz="2800" dirty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Okres?</a:t>
            </a:r>
          </a:p>
          <a:p>
            <a:pPr lvl="0"/>
            <a:r>
              <a:rPr lang="pl-PL" sz="2800" dirty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Od kiedy?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7D2722B-E646-4046-810E-2FD56310AB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5614631"/>
              </p:ext>
            </p:extLst>
          </p:nvPr>
        </p:nvGraphicFramePr>
        <p:xfrm>
          <a:off x="3059832" y="1409188"/>
          <a:ext cx="583264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rostokąt zaokrąglony 3">
            <a:extLst>
              <a:ext uri="{FF2B5EF4-FFF2-40B4-BE49-F238E27FC236}">
                <a16:creationId xmlns:a16="http://schemas.microsoft.com/office/drawing/2014/main" id="{5323F1A3-DFFB-44A1-B192-2569A2B13169}"/>
              </a:ext>
            </a:extLst>
          </p:cNvPr>
          <p:cNvSpPr/>
          <p:nvPr/>
        </p:nvSpPr>
        <p:spPr>
          <a:xfrm>
            <a:off x="196101" y="1172809"/>
            <a:ext cx="3744416" cy="100811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/>
              <a:t>Pytanie</a:t>
            </a:r>
            <a:endParaRPr lang="pl-PL" sz="2800" b="1" i="1" dirty="0"/>
          </a:p>
        </p:txBody>
      </p:sp>
    </p:spTree>
    <p:extLst>
      <p:ext uri="{BB962C8B-B14F-4D97-AF65-F5344CB8AC3E}">
        <p14:creationId xmlns:p14="http://schemas.microsoft.com/office/powerpoint/2010/main" val="382696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7">
            <a:extLst>
              <a:ext uri="{FF2B5EF4-FFF2-40B4-BE49-F238E27FC236}">
                <a16:creationId xmlns:a16="http://schemas.microsoft.com/office/drawing/2014/main" id="{779DC242-C3F2-4BAE-B6B6-2F94D8E22BC8}"/>
              </a:ext>
            </a:extLst>
          </p:cNvPr>
          <p:cNvSpPr txBox="1">
            <a:spLocks/>
          </p:cNvSpPr>
          <p:nvPr/>
        </p:nvSpPr>
        <p:spPr>
          <a:xfrm>
            <a:off x="53752" y="836712"/>
            <a:ext cx="9036496" cy="715218"/>
          </a:xfrm>
          <a:prstGeom prst="roundRect">
            <a:avLst/>
          </a:prstGeom>
          <a:solidFill>
            <a:schemeClr val="tx2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</a:rPr>
              <a:t>JESTEM</a:t>
            </a:r>
            <a:r>
              <a:rPr kumimoji="0" lang="pl-PL" sz="2400" b="1" i="0" u="none" kern="1200" cap="none" spc="0" normalizeH="0" noProof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</a:rPr>
              <a:t> INFORMOWANY NA BIEŻĄCO O AKTUALNOŚCIACH, ZMIANACH, INTERPRETACJACH </a:t>
            </a:r>
            <a:endParaRPr kumimoji="0" lang="pl-PL" sz="2400" b="1" i="0" u="non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3BAC70A-0BC2-4A8B-A31C-FFDA68258D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0144315"/>
              </p:ext>
            </p:extLst>
          </p:nvPr>
        </p:nvGraphicFramePr>
        <p:xfrm>
          <a:off x="215516" y="1916832"/>
          <a:ext cx="8712968" cy="4648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641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7">
            <a:extLst>
              <a:ext uri="{FF2B5EF4-FFF2-40B4-BE49-F238E27FC236}">
                <a16:creationId xmlns:a16="http://schemas.microsoft.com/office/drawing/2014/main" id="{6FD03EB6-FF4C-48EE-BF73-2784A7167520}"/>
              </a:ext>
            </a:extLst>
          </p:cNvPr>
          <p:cNvSpPr txBox="1">
            <a:spLocks/>
          </p:cNvSpPr>
          <p:nvPr/>
        </p:nvSpPr>
        <p:spPr>
          <a:xfrm>
            <a:off x="640080" y="1036321"/>
            <a:ext cx="7875270" cy="746760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Opiekunowie projektu</a:t>
            </a:r>
          </a:p>
        </p:txBody>
      </p:sp>
      <p:sp>
        <p:nvSpPr>
          <p:cNvPr id="10" name="Tytuł 7">
            <a:extLst>
              <a:ext uri="{FF2B5EF4-FFF2-40B4-BE49-F238E27FC236}">
                <a16:creationId xmlns:a16="http://schemas.microsoft.com/office/drawing/2014/main" id="{E13C8B31-6BA0-42F8-B3F0-ADF0289290BD}"/>
              </a:ext>
            </a:extLst>
          </p:cNvPr>
          <p:cNvSpPr txBox="1">
            <a:spLocks/>
          </p:cNvSpPr>
          <p:nvPr/>
        </p:nvSpPr>
        <p:spPr>
          <a:xfrm>
            <a:off x="628650" y="2076450"/>
            <a:ext cx="7886700" cy="4598670"/>
          </a:xfrm>
          <a:prstGeom prst="roundRect">
            <a:avLst/>
          </a:prstGeom>
          <a:ln w="1270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endParaRPr lang="pl-PL" sz="2400" b="1" dirty="0">
              <a:ln w="18415" cmpd="sng">
                <a:noFill/>
                <a:prstDash val="solid"/>
              </a:ln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pl-PL" sz="2400" b="1" dirty="0">
              <a:ln w="18415" cmpd="sng">
                <a:noFill/>
                <a:prstDash val="solid"/>
              </a:ln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pl-PL" sz="2400" b="1" dirty="0">
              <a:ln w="18415" cmpd="sng">
                <a:noFill/>
                <a:prstDash val="solid"/>
              </a:ln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pl-PL" sz="2400" b="1" dirty="0">
              <a:ln w="18415" cmpd="sng">
                <a:noFill/>
                <a:prstDash val="solid"/>
              </a:ln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pl-PL" sz="2400" b="1" dirty="0">
              <a:ln w="18415" cmpd="sng">
                <a:noFill/>
                <a:prstDash val="solid"/>
              </a:ln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pl-PL" sz="2400" b="1" dirty="0">
              <a:ln w="18415" cmpd="sng">
                <a:noFill/>
                <a:prstDash val="solid"/>
              </a:ln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pl-PL" sz="2400" b="1" dirty="0">
              <a:ln w="18415" cmpd="sng">
                <a:noFill/>
                <a:prstDash val="solid"/>
              </a:ln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pl-PL" sz="24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Wsparcie </a:t>
            </a:r>
          </a:p>
          <a:p>
            <a:pPr>
              <a:lnSpc>
                <a:spcPct val="90000"/>
              </a:lnSpc>
              <a:defRPr/>
            </a:pPr>
            <a:r>
              <a:rPr lang="pl-PL" sz="24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Kontrola</a:t>
            </a:r>
          </a:p>
          <a:p>
            <a:pPr>
              <a:lnSpc>
                <a:spcPct val="90000"/>
              </a:lnSpc>
              <a:defRPr/>
            </a:pPr>
            <a:r>
              <a:rPr lang="pl-PL" sz="2400" b="1" strike="sngStrike" dirty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Realizacja projektu  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A94ED104-8706-4DB1-8FCA-D5BE5BCD82FE}"/>
              </a:ext>
            </a:extLst>
          </p:cNvPr>
          <p:cNvSpPr txBox="1"/>
          <p:nvPr/>
        </p:nvSpPr>
        <p:spPr>
          <a:xfrm>
            <a:off x="1163848" y="4702185"/>
            <a:ext cx="2952328" cy="9525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pl-PL" sz="23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Opiekun merytoryczny </a:t>
            </a:r>
          </a:p>
          <a:p>
            <a:pPr marL="0" marR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endParaRPr kumimoji="0" lang="pl-PL" sz="2800" b="1" i="0" u="sng" kern="1200" cap="none" spc="0" normalizeH="0" baseline="0" noProof="0" dirty="0">
              <a:ln w="18415" cmpd="sng">
                <a:noFill/>
                <a:prstDash val="solid"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12" name="Picture 2" descr="Szko&amp;lstrok;y — Wektor stockowy #54970067">
            <a:extLst>
              <a:ext uri="{FF2B5EF4-FFF2-40B4-BE49-F238E27FC236}">
                <a16:creationId xmlns:a16="http://schemas.microsoft.com/office/drawing/2014/main" id="{D8DE2729-1999-4876-96E7-6FA017C61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760" y="2087885"/>
            <a:ext cx="2770505" cy="2602865"/>
          </a:xfrm>
          <a:prstGeom prst="rect">
            <a:avLst/>
          </a:prstGeom>
          <a:noFill/>
        </p:spPr>
      </p:pic>
      <p:pic>
        <p:nvPicPr>
          <p:cNvPr id="13" name="vlb1lightboxImage" descr="https://thumbs.dreamstime.com/z/buchhalter-18726457.jpg">
            <a:extLst>
              <a:ext uri="{FF2B5EF4-FFF2-40B4-BE49-F238E27FC236}">
                <a16:creationId xmlns:a16="http://schemas.microsoft.com/office/drawing/2014/main" id="{5C43508B-510D-4CBB-9124-147A46E8BDF7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9817" y="2084403"/>
            <a:ext cx="2545080" cy="26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6BB3794C-E607-4535-BB4F-16B51958DC9F}"/>
              </a:ext>
            </a:extLst>
          </p:cNvPr>
          <p:cNvSpPr txBox="1"/>
          <p:nvPr/>
        </p:nvSpPr>
        <p:spPr>
          <a:xfrm>
            <a:off x="5435072" y="4729416"/>
            <a:ext cx="2545080" cy="9525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pl-PL" sz="23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Opiekun finansowy</a:t>
            </a:r>
          </a:p>
          <a:p>
            <a:pPr marL="0" marR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endParaRPr kumimoji="0" lang="pl-PL" sz="2800" b="1" i="0" u="sng" kern="1200" cap="none" spc="0" normalizeH="0" baseline="0" noProof="0" dirty="0">
              <a:ln w="18415" cmpd="sng">
                <a:noFill/>
                <a:prstDash val="solid"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5929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AB845E6-F322-4CB7-B39C-97FA59B2A663}"/>
              </a:ext>
            </a:extLst>
          </p:cNvPr>
          <p:cNvSpPr txBox="1"/>
          <p:nvPr/>
        </p:nvSpPr>
        <p:spPr>
          <a:xfrm>
            <a:off x="611560" y="450134"/>
            <a:ext cx="7488832" cy="5773888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pl-PL" sz="2400" b="1" i="0" kern="1200" cap="none" spc="0" normalizeH="0" baseline="0" noProof="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</a:rPr>
              <a:t>Piotr Kulma</a:t>
            </a:r>
          </a:p>
          <a:p>
            <a:pPr marL="0" marR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pl-PL" sz="2400" i="0" kern="1200" cap="none" spc="0" normalizeH="0" baseline="0" noProof="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</a:rPr>
              <a:t>Wydział Kontroli 3</a:t>
            </a:r>
          </a:p>
          <a:p>
            <a:pPr marL="0" marR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pl-PL" sz="2400" i="0" kern="1200" cap="none" spc="0" normalizeH="0" baseline="0" noProof="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</a:rPr>
              <a:t>Departament Nadzoru i Kontroli</a:t>
            </a:r>
          </a:p>
          <a:p>
            <a:pPr marL="0" marR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lang="pl-PL" sz="2400" dirty="0">
                <a:ln w="18415" cmpd="sng">
                  <a:noFill/>
                  <a:prstDash val="solid"/>
                </a:ln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p.kulma@mz.gov.pl</a:t>
            </a:r>
            <a:endParaRPr lang="pl-PL" sz="2400" dirty="0">
              <a:ln w="18415" cmpd="sng">
                <a:noFill/>
                <a:prstDash val="solid"/>
              </a:ln>
              <a:solidFill>
                <a:schemeClr val="tx1"/>
              </a:solidFill>
            </a:endParaRPr>
          </a:p>
          <a:p>
            <a:pPr marL="0" marR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pl-PL" sz="2400" b="1" i="0" kern="1200" cap="none" spc="0" normalizeH="0" baseline="0" noProof="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</a:rPr>
              <a:t>Marcin Liberadzki</a:t>
            </a:r>
          </a:p>
          <a:p>
            <a:pPr marL="0" marR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pl-PL" sz="2400" i="0" kern="1200" cap="none" spc="0" normalizeH="0" baseline="0" noProof="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</a:rPr>
              <a:t>Wydział Oceny i Monitorowania I</a:t>
            </a:r>
          </a:p>
          <a:p>
            <a:pPr marL="0" marR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pl-PL" sz="2400" i="0" kern="1200" cap="none" spc="0" normalizeH="0" baseline="0" noProof="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</a:rPr>
              <a:t>Departament Oceny Inwestycji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pl-PL" sz="2400" u="sng" dirty="0">
                <a:ln w="18415" cmpd="sng">
                  <a:noFill/>
                  <a:prstDash val="solid"/>
                </a:ln>
                <a:solidFill>
                  <a:schemeClr val="tx1"/>
                </a:solidFill>
              </a:rPr>
              <a:t>m.liberadzki@mz.gov.pl</a:t>
            </a:r>
          </a:p>
          <a:p>
            <a:pPr marL="0" marR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pl-PL" sz="2400" b="1" i="0" kern="1200" cap="none" spc="0" normalizeH="0" baseline="0" noProof="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</a:rPr>
              <a:t>Dorota Tomczyk</a:t>
            </a:r>
          </a:p>
          <a:p>
            <a:pPr marL="0" marR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pl-PL" sz="2400" i="0" kern="1200" cap="none" spc="0" normalizeH="0" baseline="0" noProof="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</a:rPr>
              <a:t>Wydział Finansowy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kumimoji="0" lang="pl-PL" sz="2400" i="0" kern="1200" cap="none" spc="0" normalizeH="0" baseline="0" noProof="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</a:rPr>
              <a:t>Departament Oceny Inwestycji</a:t>
            </a:r>
          </a:p>
          <a:p>
            <a:pPr marL="0" marR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pl-PL" sz="2400" i="0" u="sng" kern="1200" cap="none" spc="0" normalizeH="0" baseline="0" noProof="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</a:rPr>
              <a:t>d.tomczyk@mz.gov.pl</a:t>
            </a:r>
          </a:p>
        </p:txBody>
      </p:sp>
    </p:spTree>
    <p:extLst>
      <p:ext uri="{BB962C8B-B14F-4D97-AF65-F5344CB8AC3E}">
        <p14:creationId xmlns:p14="http://schemas.microsoft.com/office/powerpoint/2010/main" val="29530303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F78855A1-BDE7-4348-A535-42C7C21FA1DF}"/>
              </a:ext>
            </a:extLst>
          </p:cNvPr>
          <p:cNvSpPr txBox="1"/>
          <p:nvPr/>
        </p:nvSpPr>
        <p:spPr>
          <a:xfrm>
            <a:off x="3203848" y="3645024"/>
            <a:ext cx="5512542" cy="2554545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pl-PL" sz="3200" b="1" i="1" dirty="0">
                <a:solidFill>
                  <a:schemeClr val="tx1"/>
                </a:solidFill>
              </a:rPr>
              <a:t>Dziękuję za uwagę</a:t>
            </a:r>
          </a:p>
          <a:p>
            <a:pPr algn="r"/>
            <a:endParaRPr lang="pl-PL" sz="3200" b="1" i="1" dirty="0">
              <a:solidFill>
                <a:schemeClr val="tx1"/>
              </a:solidFill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pl-PL" sz="3200" b="1" i="1" dirty="0">
                <a:solidFill>
                  <a:schemeClr val="tx1"/>
                </a:solidFill>
              </a:rPr>
              <a:t>Wydział Finansowy Departament Oceny Inwestycji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pl-PL" sz="3200" b="1" i="1" dirty="0">
                <a:solidFill>
                  <a:schemeClr val="tx1"/>
                </a:solidFill>
              </a:rPr>
              <a:t>Ministerstwo Zdrowia</a:t>
            </a:r>
          </a:p>
        </p:txBody>
      </p:sp>
    </p:spTree>
    <p:extLst>
      <p:ext uri="{BB962C8B-B14F-4D97-AF65-F5344CB8AC3E}">
        <p14:creationId xmlns:p14="http://schemas.microsoft.com/office/powerpoint/2010/main" val="2958779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71B7BE65-3ECA-4905-AC0B-8977E806CAB9}"/>
              </a:ext>
            </a:extLst>
          </p:cNvPr>
          <p:cNvSpPr/>
          <p:nvPr/>
        </p:nvSpPr>
        <p:spPr>
          <a:xfrm>
            <a:off x="314291" y="1552668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pl-PL" dirty="0"/>
          </a:p>
          <a:p>
            <a:pPr algn="ctr">
              <a:buNone/>
            </a:pPr>
            <a:r>
              <a:rPr lang="pl-PL" sz="2400" dirty="0"/>
              <a:t>Przyjęcie danego projektu do realizacji i podpisanie </a:t>
            </a:r>
          </a:p>
          <a:p>
            <a:pPr algn="ctr">
              <a:buNone/>
            </a:pPr>
            <a:r>
              <a:rPr lang="pl-PL" sz="2400" dirty="0"/>
              <a:t>z  Beneficjentem </a:t>
            </a:r>
            <a:r>
              <a:rPr lang="pl-PL" sz="2400" i="1" dirty="0"/>
              <a:t>Umowy o dofinansowanie </a:t>
            </a:r>
            <a:r>
              <a:rPr lang="pl-PL" sz="2400" dirty="0"/>
              <a:t>nie oznacza, </a:t>
            </a:r>
          </a:p>
          <a:p>
            <a:pPr algn="ctr">
              <a:buNone/>
            </a:pPr>
            <a:r>
              <a:rPr lang="pl-PL" sz="2400" dirty="0"/>
              <a:t>że wszystkie wydatki, które Beneficjent przedstawi </a:t>
            </a:r>
          </a:p>
          <a:p>
            <a:pPr algn="ctr">
              <a:buNone/>
            </a:pPr>
            <a:r>
              <a:rPr lang="pl-PL" sz="2400" dirty="0"/>
              <a:t>we wniosku o płatność w trakcie realizacji projektu, zostaną</a:t>
            </a:r>
          </a:p>
          <a:p>
            <a:pPr algn="ctr">
              <a:buNone/>
            </a:pPr>
            <a:r>
              <a:rPr lang="pl-PL" sz="2400" dirty="0"/>
              <a:t>poświadczone, zrefundowane lub rozliczone</a:t>
            </a:r>
          </a:p>
          <a:p>
            <a:pPr algn="ctr">
              <a:buNone/>
            </a:pPr>
            <a:endParaRPr lang="pl-PL" dirty="0">
              <a:solidFill>
                <a:srgbClr val="FF6600"/>
              </a:solidFill>
            </a:endParaRPr>
          </a:p>
          <a:p>
            <a:pPr algn="ctr">
              <a:buNone/>
            </a:pPr>
            <a:endParaRPr lang="pl-PL" sz="2400" dirty="0"/>
          </a:p>
          <a:p>
            <a:pPr algn="ctr">
              <a:buNone/>
            </a:pPr>
            <a:r>
              <a:rPr lang="pl-PL" sz="2400" dirty="0"/>
              <a:t>Punktem wyjścia dla weryfikacji </a:t>
            </a:r>
            <a:r>
              <a:rPr lang="pl-PL" sz="2400" dirty="0" err="1"/>
              <a:t>kwalifikowalności</a:t>
            </a:r>
            <a:r>
              <a:rPr lang="pl-PL" sz="2400" dirty="0"/>
              <a:t> wydatków </a:t>
            </a:r>
            <a:br>
              <a:rPr lang="pl-PL" sz="2400" dirty="0"/>
            </a:br>
            <a:r>
              <a:rPr lang="pl-PL" sz="2400" dirty="0"/>
              <a:t>na etapie realizacji projektu jest zatwierdzony wniosek </a:t>
            </a:r>
            <a:br>
              <a:rPr lang="pl-PL" sz="2400" dirty="0"/>
            </a:br>
            <a:r>
              <a:rPr lang="pl-PL" sz="2400" dirty="0"/>
              <a:t>o dofinansowanie, ale to nie wszystko ….</a:t>
            </a:r>
          </a:p>
          <a:p>
            <a:pPr algn="ctr">
              <a:buNone/>
            </a:pPr>
            <a:endParaRPr lang="pl-PL" dirty="0">
              <a:solidFill>
                <a:srgbClr val="FF6600"/>
              </a:solidFill>
            </a:endParaRPr>
          </a:p>
          <a:p>
            <a:pPr algn="ctr">
              <a:buNone/>
            </a:pPr>
            <a:endParaRPr lang="pl-PL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88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3">
            <a:extLst>
              <a:ext uri="{FF2B5EF4-FFF2-40B4-BE49-F238E27FC236}">
                <a16:creationId xmlns:a16="http://schemas.microsoft.com/office/drawing/2014/main" id="{CA8E37EA-2187-4918-A571-955F42CCEA3D}"/>
              </a:ext>
            </a:extLst>
          </p:cNvPr>
          <p:cNvSpPr/>
          <p:nvPr/>
        </p:nvSpPr>
        <p:spPr>
          <a:xfrm>
            <a:off x="325474" y="980728"/>
            <a:ext cx="8493052" cy="86409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2800" dirty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Elementy podlegające sprawdzeniu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A40D952-0B91-454F-9604-6AC511BD3F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8409512"/>
              </p:ext>
            </p:extLst>
          </p:nvPr>
        </p:nvGraphicFramePr>
        <p:xfrm>
          <a:off x="299702" y="2318327"/>
          <a:ext cx="8592778" cy="4279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0506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3">
            <a:extLst>
              <a:ext uri="{FF2B5EF4-FFF2-40B4-BE49-F238E27FC236}">
                <a16:creationId xmlns:a16="http://schemas.microsoft.com/office/drawing/2014/main" id="{26BDFFAE-13B5-4F10-9D3F-E21C86C7E03C}"/>
              </a:ext>
            </a:extLst>
          </p:cNvPr>
          <p:cNvSpPr/>
          <p:nvPr/>
        </p:nvSpPr>
        <p:spPr>
          <a:xfrm>
            <a:off x="319483" y="750231"/>
            <a:ext cx="8493052" cy="86409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2800" dirty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  Dokumentowanie wydatków </a:t>
            </a:r>
          </a:p>
        </p:txBody>
      </p:sp>
      <p:sp>
        <p:nvSpPr>
          <p:cNvPr id="4" name="Prostokąt zaokrąglony 4">
            <a:extLst>
              <a:ext uri="{FF2B5EF4-FFF2-40B4-BE49-F238E27FC236}">
                <a16:creationId xmlns:a16="http://schemas.microsoft.com/office/drawing/2014/main" id="{AEF3C702-7054-4578-80B9-48346DA37D1C}"/>
              </a:ext>
            </a:extLst>
          </p:cNvPr>
          <p:cNvSpPr/>
          <p:nvPr/>
        </p:nvSpPr>
        <p:spPr>
          <a:xfrm>
            <a:off x="319483" y="1862407"/>
            <a:ext cx="8493052" cy="720080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/>
              <a:t> </a:t>
            </a:r>
            <a:r>
              <a:rPr lang="pl-PL" sz="2400" b="1" i="1" dirty="0"/>
              <a:t>Dowód księgowy + potwierdzenie płatności + protokół odbioru </a:t>
            </a:r>
          </a:p>
        </p:txBody>
      </p:sp>
      <p:sp>
        <p:nvSpPr>
          <p:cNvPr id="5" name="Prostokąt zaokrąglony 5">
            <a:extLst>
              <a:ext uri="{FF2B5EF4-FFF2-40B4-BE49-F238E27FC236}">
                <a16:creationId xmlns:a16="http://schemas.microsoft.com/office/drawing/2014/main" id="{F0B9AB5A-12FF-40CE-8C6F-C5E3489F7CB5}"/>
              </a:ext>
            </a:extLst>
          </p:cNvPr>
          <p:cNvSpPr/>
          <p:nvPr/>
        </p:nvSpPr>
        <p:spPr>
          <a:xfrm>
            <a:off x="319483" y="2798359"/>
            <a:ext cx="8493052" cy="648072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i="1" dirty="0"/>
              <a:t>Umowa (wyjątek  &lt; 50 tys. PLN netto)</a:t>
            </a:r>
          </a:p>
        </p:txBody>
      </p:sp>
      <p:sp>
        <p:nvSpPr>
          <p:cNvPr id="6" name="Prostokąt zaokrąglony 6">
            <a:extLst>
              <a:ext uri="{FF2B5EF4-FFF2-40B4-BE49-F238E27FC236}">
                <a16:creationId xmlns:a16="http://schemas.microsoft.com/office/drawing/2014/main" id="{FBB723DE-8960-4ECC-9448-43DE60CDEA68}"/>
              </a:ext>
            </a:extLst>
          </p:cNvPr>
          <p:cNvSpPr/>
          <p:nvPr/>
        </p:nvSpPr>
        <p:spPr>
          <a:xfrm>
            <a:off x="332495" y="3656231"/>
            <a:ext cx="8497097" cy="1721588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/>
              <a:t>  </a:t>
            </a:r>
            <a:r>
              <a:rPr lang="pl-PL" sz="2400" b="1" i="1" dirty="0"/>
              <a:t>Potwierdzenie zapłaty:</a:t>
            </a:r>
          </a:p>
          <a:p>
            <a:pPr algn="ctr"/>
            <a:r>
              <a:rPr lang="pl-PL" sz="2400" b="1" i="1" dirty="0"/>
              <a:t>Potwierdzenie przelewu, Wyciąg bankowy</a:t>
            </a:r>
          </a:p>
          <a:p>
            <a:pPr algn="ctr"/>
            <a:r>
              <a:rPr lang="pl-PL" sz="2400" b="1" i="1" dirty="0"/>
              <a:t>Gotówka – dowód księgowy z oznaczeniem, iż zapłacono gotówką lub KP lub KW zawierający odniesienie do dowodu księgowego, Raport kasowy</a:t>
            </a:r>
          </a:p>
        </p:txBody>
      </p:sp>
      <p:sp>
        <p:nvSpPr>
          <p:cNvPr id="7" name="Prostokąt zaokrąglony 7">
            <a:extLst>
              <a:ext uri="{FF2B5EF4-FFF2-40B4-BE49-F238E27FC236}">
                <a16:creationId xmlns:a16="http://schemas.microsoft.com/office/drawing/2014/main" id="{8D77D893-90C3-460E-B712-88D2857A37FF}"/>
              </a:ext>
            </a:extLst>
          </p:cNvPr>
          <p:cNvSpPr/>
          <p:nvPr/>
        </p:nvSpPr>
        <p:spPr>
          <a:xfrm>
            <a:off x="319483" y="5510265"/>
            <a:ext cx="8510109" cy="1066262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i="1" dirty="0"/>
              <a:t>Odrębna informatyczna ewidencja księgowa kosztów, wydatków i przychodów lub odrębny kod księgowy w ramach istniejącego systemu </a:t>
            </a:r>
          </a:p>
        </p:txBody>
      </p:sp>
    </p:spTree>
    <p:extLst>
      <p:ext uri="{BB962C8B-B14F-4D97-AF65-F5344CB8AC3E}">
        <p14:creationId xmlns:p14="http://schemas.microsoft.com/office/powerpoint/2010/main" val="641830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3">
            <a:extLst>
              <a:ext uri="{FF2B5EF4-FFF2-40B4-BE49-F238E27FC236}">
                <a16:creationId xmlns:a16="http://schemas.microsoft.com/office/drawing/2014/main" id="{2095FB8F-E343-4796-B029-399B5AB4F505}"/>
              </a:ext>
            </a:extLst>
          </p:cNvPr>
          <p:cNvSpPr/>
          <p:nvPr/>
        </p:nvSpPr>
        <p:spPr>
          <a:xfrm>
            <a:off x="325474" y="980728"/>
            <a:ext cx="8493052" cy="86409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2800" dirty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  Angażowanie personelu</a:t>
            </a:r>
          </a:p>
          <a:p>
            <a:pPr lvl="0" algn="ctr"/>
            <a:r>
              <a:rPr lang="pl-PL" sz="2800" i="1" dirty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6.15 Wytycznych   </a:t>
            </a:r>
          </a:p>
        </p:txBody>
      </p:sp>
      <p:grpSp>
        <p:nvGrpSpPr>
          <p:cNvPr id="4" name="Diagram group">
            <a:extLst>
              <a:ext uri="{FF2B5EF4-FFF2-40B4-BE49-F238E27FC236}">
                <a16:creationId xmlns:a16="http://schemas.microsoft.com/office/drawing/2014/main" id="{1385F725-D00C-454F-9932-8298CE955A1E}"/>
              </a:ext>
            </a:extLst>
          </p:cNvPr>
          <p:cNvGrpSpPr/>
          <p:nvPr/>
        </p:nvGrpSpPr>
        <p:grpSpPr>
          <a:xfrm>
            <a:off x="821172" y="3763501"/>
            <a:ext cx="7704856" cy="1187241"/>
            <a:chOff x="0" y="890431"/>
            <a:chExt cx="7704856" cy="1187241"/>
          </a:xfrm>
          <a:scene3d>
            <a:camera prst="isometricOffAxis2Left" zoom="95000"/>
            <a:lightRig rig="flat" dir="t"/>
          </a:scene3d>
        </p:grpSpPr>
        <p:sp>
          <p:nvSpPr>
            <p:cNvPr id="5" name="Strzałka w prawo z wcięciem 6">
              <a:extLst>
                <a:ext uri="{FF2B5EF4-FFF2-40B4-BE49-F238E27FC236}">
                  <a16:creationId xmlns:a16="http://schemas.microsoft.com/office/drawing/2014/main" id="{4138B6D3-8B46-49A2-B767-CE6B0CEC3880}"/>
                </a:ext>
              </a:extLst>
            </p:cNvPr>
            <p:cNvSpPr/>
            <p:nvPr/>
          </p:nvSpPr>
          <p:spPr>
            <a:xfrm>
              <a:off x="0" y="890431"/>
              <a:ext cx="7704856" cy="1187241"/>
            </a:xfrm>
            <a:prstGeom prst="notchedRightArrow">
              <a:avLst/>
            </a:prstGeom>
            <a:gradFill rotWithShape="0">
              <a:gsLst>
                <a:gs pos="41000">
                  <a:schemeClr val="accent1">
                    <a:tint val="66000"/>
                    <a:satMod val="160000"/>
                    <a:alpha val="99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softEdge rad="317500"/>
            </a:effectLst>
            <a:sp3d z="-400500" extrusionH="63500" contourW="12700" prstMaterial="matte">
              <a:contourClr>
                <a:schemeClr val="lt1">
                  <a:tint val="50000"/>
                </a:schemeClr>
              </a:contourClr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8" name="pole tekstowe 7">
            <a:extLst>
              <a:ext uri="{FF2B5EF4-FFF2-40B4-BE49-F238E27FC236}">
                <a16:creationId xmlns:a16="http://schemas.microsoft.com/office/drawing/2014/main" id="{80B1FAA6-1DAA-475A-BC2B-C4AB091E8480}"/>
              </a:ext>
            </a:extLst>
          </p:cNvPr>
          <p:cNvSpPr txBox="1"/>
          <p:nvPr/>
        </p:nvSpPr>
        <p:spPr>
          <a:xfrm>
            <a:off x="1975958" y="2629992"/>
            <a:ext cx="1357746" cy="954107"/>
          </a:xfrm>
          <a:prstGeom prst="rect">
            <a:avLst/>
          </a:prstGeom>
          <a:noFill/>
          <a:scene3d>
            <a:camera prst="perspectiveContrastingLeftFacing">
              <a:rot lat="623785" lon="1800000" rev="21386789"/>
            </a:camera>
            <a:lightRig rig="threePt" dir="t"/>
          </a:scene3d>
          <a:sp3d>
            <a:bevelB/>
          </a:sp3d>
        </p:spPr>
        <p:txBody>
          <a:bodyPr wrap="square" rtlCol="0">
            <a:spAutoFit/>
          </a:bodyPr>
          <a:lstStyle/>
          <a:p>
            <a:r>
              <a:rPr lang="pl-PL" sz="2800" dirty="0"/>
              <a:t>Kodeks pracy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C71C8E2E-0D05-49F8-BCC6-AA494ECEE744}"/>
              </a:ext>
            </a:extLst>
          </p:cNvPr>
          <p:cNvSpPr txBox="1"/>
          <p:nvPr/>
        </p:nvSpPr>
        <p:spPr>
          <a:xfrm>
            <a:off x="6295207" y="3254609"/>
            <a:ext cx="1823558" cy="954107"/>
          </a:xfrm>
          <a:prstGeom prst="rect">
            <a:avLst/>
          </a:prstGeom>
          <a:noFill/>
          <a:scene3d>
            <a:camera prst="perspectiveContrastingLeftFacing">
              <a:rot lat="623785" lon="1800000" rev="21386789"/>
            </a:camera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r>
              <a:rPr lang="pl-PL" sz="2800" dirty="0"/>
              <a:t>Kodeks cywilny</a:t>
            </a:r>
          </a:p>
        </p:txBody>
      </p:sp>
      <p:grpSp>
        <p:nvGrpSpPr>
          <p:cNvPr id="10" name="Diagram group">
            <a:extLst>
              <a:ext uri="{FF2B5EF4-FFF2-40B4-BE49-F238E27FC236}">
                <a16:creationId xmlns:a16="http://schemas.microsoft.com/office/drawing/2014/main" id="{D34A05AC-2DED-4704-93D4-8F56590915FD}"/>
              </a:ext>
            </a:extLst>
          </p:cNvPr>
          <p:cNvGrpSpPr/>
          <p:nvPr/>
        </p:nvGrpSpPr>
        <p:grpSpPr>
          <a:xfrm>
            <a:off x="1975958" y="3834777"/>
            <a:ext cx="296810" cy="296810"/>
            <a:chOff x="972335" y="1335646"/>
            <a:chExt cx="296810" cy="296810"/>
          </a:xfrm>
          <a:scene3d>
            <a:camera prst="isometricOffAxis2Left" zoom="95000"/>
            <a:lightRig rig="flat" dir="t"/>
          </a:scene3d>
        </p:grpSpPr>
        <p:sp>
          <p:nvSpPr>
            <p:cNvPr id="11" name="Elipsa 8">
              <a:extLst>
                <a:ext uri="{FF2B5EF4-FFF2-40B4-BE49-F238E27FC236}">
                  <a16:creationId xmlns:a16="http://schemas.microsoft.com/office/drawing/2014/main" id="{B3EB7E84-0094-4F16-9875-92B0853CF4E6}"/>
                </a:ext>
              </a:extLst>
            </p:cNvPr>
            <p:cNvSpPr/>
            <p:nvPr/>
          </p:nvSpPr>
          <p:spPr>
            <a:xfrm>
              <a:off x="972335" y="1335646"/>
              <a:ext cx="296810" cy="296810"/>
            </a:xfrm>
            <a:prstGeom prst="ellipse">
              <a:avLst/>
            </a:prstGeom>
            <a:sp3d extrusionH="381000" contourW="38100" prstMaterial="matte">
              <a:contourClr>
                <a:schemeClr val="lt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2" name="Diagram group">
            <a:extLst>
              <a:ext uri="{FF2B5EF4-FFF2-40B4-BE49-F238E27FC236}">
                <a16:creationId xmlns:a16="http://schemas.microsoft.com/office/drawing/2014/main" id="{A602DCDD-E626-4637-B1B8-939F50EB5B6B}"/>
              </a:ext>
            </a:extLst>
          </p:cNvPr>
          <p:cNvGrpSpPr/>
          <p:nvPr/>
        </p:nvGrpSpPr>
        <p:grpSpPr>
          <a:xfrm>
            <a:off x="4155740" y="4208716"/>
            <a:ext cx="296810" cy="296810"/>
            <a:chOff x="972335" y="1335646"/>
            <a:chExt cx="296810" cy="296810"/>
          </a:xfrm>
          <a:scene3d>
            <a:camera prst="isometricOffAxis2Left" zoom="95000"/>
            <a:lightRig rig="flat" dir="t"/>
          </a:scene3d>
        </p:grpSpPr>
        <p:sp>
          <p:nvSpPr>
            <p:cNvPr id="13" name="Elipsa 10">
              <a:extLst>
                <a:ext uri="{FF2B5EF4-FFF2-40B4-BE49-F238E27FC236}">
                  <a16:creationId xmlns:a16="http://schemas.microsoft.com/office/drawing/2014/main" id="{61307D39-C006-417E-8021-796815334E69}"/>
                </a:ext>
              </a:extLst>
            </p:cNvPr>
            <p:cNvSpPr/>
            <p:nvPr/>
          </p:nvSpPr>
          <p:spPr>
            <a:xfrm>
              <a:off x="972335" y="1335646"/>
              <a:ext cx="296810" cy="296810"/>
            </a:xfrm>
            <a:prstGeom prst="ellipse">
              <a:avLst/>
            </a:prstGeom>
            <a:sp3d extrusionH="381000" contourW="38100" prstMaterial="matte">
              <a:contourClr>
                <a:schemeClr val="lt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4" name="Diagram group">
            <a:extLst>
              <a:ext uri="{FF2B5EF4-FFF2-40B4-BE49-F238E27FC236}">
                <a16:creationId xmlns:a16="http://schemas.microsoft.com/office/drawing/2014/main" id="{486393C8-54B8-46BB-9D11-78812BADBFE3}"/>
              </a:ext>
            </a:extLst>
          </p:cNvPr>
          <p:cNvGrpSpPr/>
          <p:nvPr/>
        </p:nvGrpSpPr>
        <p:grpSpPr>
          <a:xfrm>
            <a:off x="6843523" y="4653932"/>
            <a:ext cx="296810" cy="296810"/>
            <a:chOff x="972335" y="1335646"/>
            <a:chExt cx="296810" cy="296810"/>
          </a:xfrm>
          <a:scene3d>
            <a:camera prst="isometricOffAxis2Left" zoom="95000"/>
            <a:lightRig rig="flat" dir="t"/>
          </a:scene3d>
        </p:grpSpPr>
        <p:sp>
          <p:nvSpPr>
            <p:cNvPr id="15" name="Elipsa 12">
              <a:extLst>
                <a:ext uri="{FF2B5EF4-FFF2-40B4-BE49-F238E27FC236}">
                  <a16:creationId xmlns:a16="http://schemas.microsoft.com/office/drawing/2014/main" id="{C21FD145-C575-4901-9DF8-475C5E258A68}"/>
                </a:ext>
              </a:extLst>
            </p:cNvPr>
            <p:cNvSpPr/>
            <p:nvPr/>
          </p:nvSpPr>
          <p:spPr>
            <a:xfrm>
              <a:off x="972335" y="1335646"/>
              <a:ext cx="296810" cy="296810"/>
            </a:xfrm>
            <a:prstGeom prst="ellipse">
              <a:avLst/>
            </a:prstGeom>
            <a:sp3d extrusionH="381000" contourW="38100" prstMaterial="matte">
              <a:contourClr>
                <a:schemeClr val="lt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0F0B59FF-8FDF-40A6-ACEA-84B69DFF51CF}"/>
              </a:ext>
            </a:extLst>
          </p:cNvPr>
          <p:cNvSpPr txBox="1"/>
          <p:nvPr/>
        </p:nvSpPr>
        <p:spPr>
          <a:xfrm>
            <a:off x="3621708" y="4802337"/>
            <a:ext cx="1661683" cy="523220"/>
          </a:xfrm>
          <a:prstGeom prst="rect">
            <a:avLst/>
          </a:prstGeom>
          <a:noFill/>
          <a:scene3d>
            <a:camera prst="perspectiveContrastingLeftFacing">
              <a:rot lat="623785" lon="1800000" rev="21386789"/>
            </a:camera>
            <a:lightRig rig="threePt" dir="t"/>
          </a:scene3d>
          <a:sp3d>
            <a:bevelB/>
          </a:sp3d>
        </p:spPr>
        <p:txBody>
          <a:bodyPr wrap="square" rtlCol="0">
            <a:spAutoFit/>
          </a:bodyPr>
          <a:lstStyle/>
          <a:p>
            <a:pPr lvl="0"/>
            <a:r>
              <a:rPr lang="pl-PL" sz="2800" dirty="0"/>
              <a:t>Wytyczne</a:t>
            </a:r>
          </a:p>
        </p:txBody>
      </p:sp>
    </p:spTree>
    <p:extLst>
      <p:ext uri="{BB962C8B-B14F-4D97-AF65-F5344CB8AC3E}">
        <p14:creationId xmlns:p14="http://schemas.microsoft.com/office/powerpoint/2010/main" val="28448666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12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00B0F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12700" cap="flat" cmpd="sng" algn="ctr">
          <a:solidFill>
            <a:schemeClr val="bg1"/>
          </a:solidFill>
          <a:prstDash val="solid"/>
          <a:miter lim="800000"/>
        </a:ln>
      </a:spPr>
      <a:bodyPr rtlCol="0" anchor="ctr"/>
      <a:lstStyle>
        <a:defPPr marL="0" marR="0" indent="0" defTabSz="914400" rtl="0" eaLnBrk="1" fontAlgn="auto" latinLnBrk="0" hangingPunct="1">
          <a:lnSpc>
            <a:spcPct val="90000"/>
          </a:lnSpc>
          <a:spcBef>
            <a:spcPct val="0"/>
          </a:spcBef>
          <a:spcAft>
            <a:spcPts val="1200"/>
          </a:spcAft>
          <a:buClrTx/>
          <a:buSzTx/>
          <a:buFontTx/>
          <a:buNone/>
          <a:tabLst/>
          <a:defRPr kumimoji="0" sz="2800" b="1" i="0" u="sng" kern="1200" cap="none" spc="0" normalizeH="0" baseline="0" noProof="0" dirty="0" smtClean="0">
            <a:ln w="18415" cmpd="sng">
              <a:noFill/>
              <a:prstDash val="solid"/>
            </a:ln>
            <a:solidFill>
              <a:schemeClr val="tx1"/>
            </a:solidFill>
            <a:effectLst/>
            <a:uLnTx/>
            <a:uFillTx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2251</Words>
  <Application>Microsoft Office PowerPoint</Application>
  <PresentationFormat>Pokaz na ekranie (4:3)</PresentationFormat>
  <Paragraphs>267</Paragraphs>
  <Slides>51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51</vt:i4>
      </vt:variant>
    </vt:vector>
  </HeadingPairs>
  <TitlesOfParts>
    <vt:vector size="54" baseType="lpstr">
      <vt:lpstr>Arial</vt:lpstr>
      <vt:lpstr>Calibri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Tomczyk Dorota</dc:creator>
  <cp:lastModifiedBy>Banachowicz Tomasz</cp:lastModifiedBy>
  <cp:revision>10</cp:revision>
  <dcterms:created xsi:type="dcterms:W3CDTF">2020-12-09T10:41:17Z</dcterms:created>
  <dcterms:modified xsi:type="dcterms:W3CDTF">2020-12-16T08:31:44Z</dcterms:modified>
</cp:coreProperties>
</file>